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42"/>
  </p:notesMasterIdLst>
  <p:sldIdLst>
    <p:sldId id="256" r:id="rId2"/>
    <p:sldId id="304" r:id="rId3"/>
    <p:sldId id="375" r:id="rId4"/>
    <p:sldId id="373" r:id="rId5"/>
    <p:sldId id="374" r:id="rId6"/>
    <p:sldId id="377" r:id="rId7"/>
    <p:sldId id="380" r:id="rId8"/>
    <p:sldId id="379" r:id="rId9"/>
    <p:sldId id="337" r:id="rId10"/>
    <p:sldId id="338" r:id="rId11"/>
    <p:sldId id="353" r:id="rId12"/>
    <p:sldId id="354" r:id="rId13"/>
    <p:sldId id="346" r:id="rId14"/>
    <p:sldId id="355" r:id="rId15"/>
    <p:sldId id="356" r:id="rId16"/>
    <p:sldId id="351" r:id="rId17"/>
    <p:sldId id="369" r:id="rId18"/>
    <p:sldId id="358" r:id="rId19"/>
    <p:sldId id="357" r:id="rId20"/>
    <p:sldId id="352" r:id="rId21"/>
    <p:sldId id="372" r:id="rId22"/>
    <p:sldId id="370" r:id="rId23"/>
    <p:sldId id="371" r:id="rId24"/>
    <p:sldId id="310" r:id="rId25"/>
    <p:sldId id="364" r:id="rId26"/>
    <p:sldId id="389" r:id="rId27"/>
    <p:sldId id="388" r:id="rId28"/>
    <p:sldId id="312" r:id="rId29"/>
    <p:sldId id="313" r:id="rId30"/>
    <p:sldId id="381" r:id="rId31"/>
    <p:sldId id="315" r:id="rId32"/>
    <p:sldId id="316" r:id="rId33"/>
    <p:sldId id="317" r:id="rId34"/>
    <p:sldId id="387" r:id="rId35"/>
    <p:sldId id="383" r:id="rId36"/>
    <p:sldId id="382" r:id="rId37"/>
    <p:sldId id="384" r:id="rId38"/>
    <p:sldId id="335" r:id="rId39"/>
    <p:sldId id="359" r:id="rId40"/>
    <p:sldId id="3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63"/>
    <p:restoredTop sz="86139" autoAdjust="0"/>
  </p:normalViewPr>
  <p:slideViewPr>
    <p:cSldViewPr snapToGrid="0" snapToObjects="1">
      <p:cViewPr varScale="1">
        <p:scale>
          <a:sx n="105" d="100"/>
          <a:sy n="105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28/4/2024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01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453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612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4637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524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229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063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6637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179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480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78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4590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8005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4460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852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4177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559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4357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3923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6634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6200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7705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0749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0361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5519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180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5139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7129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036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1024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4618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834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242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6505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60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arxiv.org/pdf/1712.09665.pdf" TargetMode="External"/><Relationship Id="rId4" Type="http://schemas.openxmlformats.org/officeDocument/2006/relationships/hyperlink" Target="https://www.youtube.com/watch?v=i1sp4X57TL4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emojipedia.org/robo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4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mojipedia.org/robot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elevenlabs.io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0untFloyd/roop-unleashed?tab=readme-ov-fil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perov/DeepFaceLab" TargetMode="External"/><Relationship Id="rId4" Type="http://schemas.openxmlformats.org/officeDocument/2006/relationships/hyperlink" Target="https://www.wombo.ai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ilbreakchat.com/" TargetMode="External"/><Relationship Id="rId2" Type="http://schemas.openxmlformats.org/officeDocument/2006/relationships/hyperlink" Target="https://gist.github.com/coolaj86/6f4f7b30129b0251f61fa7baaa881516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r.berkeley.edu/blog/2017/12/30/yolo-attack/" TargetMode="External"/><Relationship Id="rId2" Type="http://schemas.openxmlformats.org/officeDocument/2006/relationships/hyperlink" Target="https://towardsdatascience.com/adversarial-attacks-in-machine-learning-and-how-to-defend-against-them-a2beed95f49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deepfake-tech-create-fictitious-faces-cats-airbnb-listings-2019-2" TargetMode="External"/><Relationship Id="rId2" Type="http://schemas.openxmlformats.org/officeDocument/2006/relationships/hyperlink" Target="https://www.youtube.com/watch?v=IHZwWFHWa-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pi.org.au/report/weaponised-deep-fak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441485"/>
            <a:ext cx="7219954" cy="1828801"/>
          </a:xfrm>
        </p:spPr>
        <p:txBody>
          <a:bodyPr>
            <a:noAutofit/>
          </a:bodyPr>
          <a:lstStyle/>
          <a:p>
            <a:r>
              <a:rPr lang="en-US" sz="4000" dirty="0"/>
              <a:t>CITS1003 Introduction to Cybersecurity [9] </a:t>
            </a:r>
            <a:br>
              <a:rPr lang="en-US" sz="4000" dirty="0"/>
            </a:br>
            <a:r>
              <a:rPr lang="en-AU" sz="4000" dirty="0"/>
              <a:t>Practical Applications of </a:t>
            </a:r>
            <a:br>
              <a:rPr lang="en-AU" sz="4000" dirty="0"/>
            </a:br>
            <a:r>
              <a:rPr lang="en-AU" sz="4000" dirty="0"/>
              <a:t>AI in Cybersecurity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20D1FF"/>
              </a:solidFill>
            </a:endParaRPr>
          </a:p>
          <a:p>
            <a:r>
              <a:rPr lang="en-US" dirty="0">
                <a:solidFill>
                  <a:srgbClr val="20D1FF"/>
                </a:solidFill>
              </a:rPr>
              <a:t>Larry Huynh, S1 2024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i="1" dirty="0">
                <a:latin typeface="+mn-lt"/>
                <a:cs typeface="Arial"/>
              </a:rPr>
              <a:t>Threat of Adversarial Attacks on Deep Learning in Computer Vision: A Survey (2018) </a:t>
            </a:r>
            <a:r>
              <a:rPr lang="en-AU" sz="2400" b="0" dirty="0">
                <a:latin typeface="+mn-lt"/>
                <a:cs typeface="Arial"/>
              </a:rPr>
              <a:t>– N. Akhtar, A. Mian</a:t>
            </a:r>
            <a:r>
              <a:rPr lang="en-AU" sz="2400" dirty="0">
                <a:cs typeface="Arial"/>
              </a:rPr>
              <a:t> (UWA)</a:t>
            </a:r>
            <a:endParaRPr lang="en-US" dirty="0">
              <a:cs typeface="Arial"/>
            </a:endParaRPr>
          </a:p>
          <a:p>
            <a:pPr marL="719455" lvl="1" indent="-269875"/>
            <a:r>
              <a:rPr lang="en-AU" sz="2200" dirty="0"/>
              <a:t>Many forms of perturbations possible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719455" lvl="1" indent="-269875"/>
            <a:r>
              <a:rPr lang="en-AU" sz="2200" dirty="0"/>
              <a:t>Some perturbations can even work universally – against any C.V. AI model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719455" lvl="1" indent="-269875"/>
            <a:r>
              <a:rPr lang="en-AU" sz="2200" dirty="0"/>
              <a:t>Adversarial attacks are a real threat to AI systems, with detrimental consequences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05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AU" dirty="0"/>
              <a:t>Adversarial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04006"/>
            <a:ext cx="5978072" cy="3340119"/>
          </a:xfrm>
        </p:spPr>
        <p:txBody>
          <a:bodyPr anchor="t">
            <a:normAutofit/>
          </a:bodyPr>
          <a:lstStyle/>
          <a:p>
            <a:r>
              <a:rPr lang="en-GB" sz="2400" b="1" dirty="0">
                <a:cs typeface="Arial" panose="020B0604020202020204" pitchFamily="34" charset="0"/>
              </a:rPr>
              <a:t>One-pixel Attacks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Extreme case: only 1 pixel in the image is changed to fool the classifier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Results showed 3 different models were fooled on 70.97% of test images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97.47% average confidence on false classification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E88A3C-7781-4E07-4E74-4A40CF75E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235" y="-2211"/>
            <a:ext cx="3938658" cy="6862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192AB-56E1-166E-C3EF-470436406F17}"/>
              </a:ext>
            </a:extLst>
          </p:cNvPr>
          <p:cNvSpPr txBox="1"/>
          <p:nvPr/>
        </p:nvSpPr>
        <p:spPr>
          <a:xfrm>
            <a:off x="11636476" y="639633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461783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4162"/>
            <a:ext cx="10700560" cy="4154128"/>
          </a:xfrm>
        </p:spPr>
        <p:txBody>
          <a:bodyPr>
            <a:normAutofit/>
          </a:bodyPr>
          <a:lstStyle/>
          <a:p>
            <a:pPr indent="-305435"/>
            <a:r>
              <a:rPr lang="en-GB" sz="2400" i="1" dirty="0">
                <a:cs typeface="Arial"/>
              </a:rPr>
              <a:t>“Accessorize to a Crime”</a:t>
            </a:r>
            <a:endParaRPr lang="en-US" i="1">
              <a:cs typeface="Arial"/>
            </a:endParaRPr>
          </a:p>
          <a:p>
            <a:pPr marL="719455" lvl="1" indent="-269875"/>
            <a:r>
              <a:rPr lang="en-GB" sz="2200" dirty="0">
                <a:cs typeface="Arial" panose="020B0604020202020204" pitchFamily="34" charset="0"/>
              </a:rPr>
              <a:t>Developed 3D printed eyeglasses to fool facial biometric systems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r>
              <a:rPr lang="en-GB" sz="2200" dirty="0">
                <a:cs typeface="Arial" panose="020B0604020202020204" pitchFamily="34" charset="0"/>
              </a:rPr>
              <a:t>Attacks are </a:t>
            </a:r>
            <a:r>
              <a:rPr lang="en-AU" sz="2200" dirty="0">
                <a:cs typeface="Arial" panose="020B0604020202020204" pitchFamily="34" charset="0"/>
              </a:rPr>
              <a:t>physically realizable and relatively inconspicuous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BE263-80F5-73EA-D711-3EC79760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30" y="3731061"/>
            <a:ext cx="2252317" cy="225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D7DB2-C467-D042-FA0C-8BE1D2DD6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55" y="3731060"/>
            <a:ext cx="2258961" cy="2258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8AFD5-E81B-E996-F21A-32551E23A6DF}"/>
              </a:ext>
            </a:extLst>
          </p:cNvPr>
          <p:cNvSpPr txBox="1"/>
          <p:nvPr/>
        </p:nvSpPr>
        <p:spPr>
          <a:xfrm>
            <a:off x="3458220" y="6077898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“Milla Jovovich”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E6276-D955-FC06-D056-2EEF37607F9F}"/>
              </a:ext>
            </a:extLst>
          </p:cNvPr>
          <p:cNvSpPr txBox="1"/>
          <p:nvPr/>
        </p:nvSpPr>
        <p:spPr>
          <a:xfrm>
            <a:off x="5695891" y="4198820"/>
            <a:ext cx="8002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C3B79-144B-E2ED-9B4C-C49B0DE7214F}"/>
              </a:ext>
            </a:extLst>
          </p:cNvPr>
          <p:cNvSpPr txBox="1"/>
          <p:nvPr/>
        </p:nvSpPr>
        <p:spPr>
          <a:xfrm>
            <a:off x="9061716" y="577681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[4]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A9B3C-B9D9-3DA1-44CC-06A2A2A105BA}"/>
              </a:ext>
            </a:extLst>
          </p:cNvPr>
          <p:cNvSpPr txBox="1"/>
          <p:nvPr/>
        </p:nvSpPr>
        <p:spPr>
          <a:xfrm>
            <a:off x="5370219" y="574031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85399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8464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5452"/>
            <a:ext cx="10700560" cy="4154128"/>
          </a:xfrm>
        </p:spPr>
        <p:txBody>
          <a:bodyPr>
            <a:normAutofit/>
          </a:bodyPr>
          <a:lstStyle/>
          <a:p>
            <a:r>
              <a:rPr lang="en-AU" sz="2400" dirty="0">
                <a:cs typeface="Arial" panose="020B0604020202020204" pitchFamily="34" charset="0"/>
              </a:rPr>
              <a:t>Road Sign Misclassification</a:t>
            </a:r>
            <a:endParaRPr lang="en-GB" sz="22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41E62-13EE-5502-5D1A-04AC69249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8" y="2674582"/>
            <a:ext cx="5050618" cy="2808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AB2C0B-A94F-ECDD-ED45-0A1474DFB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649" y="1903859"/>
            <a:ext cx="4857512" cy="4349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65DD2-79C9-323A-CB00-80265D6EDFF7}"/>
              </a:ext>
            </a:extLst>
          </p:cNvPr>
          <p:cNvSpPr txBox="1"/>
          <p:nvPr/>
        </p:nvSpPr>
        <p:spPr>
          <a:xfrm>
            <a:off x="11216330" y="599570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[6]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51AFF-90FE-12B2-9541-63A772076AC2}"/>
              </a:ext>
            </a:extLst>
          </p:cNvPr>
          <p:cNvSpPr txBox="1"/>
          <p:nvPr/>
        </p:nvSpPr>
        <p:spPr>
          <a:xfrm>
            <a:off x="5742717" y="521859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847569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135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147" y="1525236"/>
            <a:ext cx="10364410" cy="4154128"/>
          </a:xfrm>
        </p:spPr>
        <p:txBody>
          <a:bodyPr>
            <a:normAutofit/>
          </a:bodyPr>
          <a:lstStyle/>
          <a:p>
            <a:r>
              <a:rPr lang="en-GB" sz="2400" dirty="0">
                <a:cs typeface="Arial" panose="020B0604020202020204" pitchFamily="34" charset="0"/>
              </a:rPr>
              <a:t>Adversarial 3D Objects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3D printed objects constructed that are adversarial over an entire distribution of image/object transformations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C61B6-30F2-AFE6-BCA3-189A4F26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748" y="2956560"/>
            <a:ext cx="7998503" cy="3620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28B26-3175-1A2F-0979-8B7F7FAE5D72}"/>
              </a:ext>
            </a:extLst>
          </p:cNvPr>
          <p:cNvSpPr txBox="1"/>
          <p:nvPr/>
        </p:nvSpPr>
        <p:spPr>
          <a:xfrm>
            <a:off x="10095251" y="640954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3445060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864162"/>
            <a:ext cx="4139986" cy="4154128"/>
          </a:xfrm>
        </p:spPr>
        <p:txBody>
          <a:bodyPr>
            <a:normAutofit/>
          </a:bodyPr>
          <a:lstStyle/>
          <a:p>
            <a:r>
              <a:rPr lang="en-GB" sz="2400" dirty="0">
                <a:cs typeface="Arial" panose="020B0604020202020204" pitchFamily="34" charset="0"/>
                <a:hlinkClick r:id="rId4"/>
              </a:rPr>
              <a:t>Adversarial Patch</a:t>
            </a:r>
            <a:endParaRPr lang="en-GB" sz="2400" dirty="0">
              <a:cs typeface="Arial" panose="020B0604020202020204" pitchFamily="34" charset="0"/>
            </a:endParaRP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Sticker designed so that when placed into the scene, the object is misclassified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Sticker is </a:t>
            </a:r>
            <a:r>
              <a:rPr lang="en-GB" sz="2000" dirty="0">
                <a:cs typeface="Arial" panose="020B0604020202020204" pitchFamily="34" charset="0"/>
                <a:hlinkClick r:id="rId5"/>
              </a:rPr>
              <a:t>publicly available</a:t>
            </a:r>
            <a:r>
              <a:rPr lang="en-GB" sz="2000" dirty="0">
                <a:cs typeface="Arial" panose="020B0604020202020204" pitchFamily="34" charset="0"/>
              </a:rPr>
              <a:t> for download and print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67134-CE98-D05B-7E7D-862407D9A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453" y="2068795"/>
            <a:ext cx="6138751" cy="3949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15269E-4374-64B3-0CFF-E94F49DDD461}"/>
              </a:ext>
            </a:extLst>
          </p:cNvPr>
          <p:cNvSpPr txBox="1"/>
          <p:nvPr/>
        </p:nvSpPr>
        <p:spPr>
          <a:xfrm>
            <a:off x="11311588" y="579513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50417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806180-60FC-E0B5-DB41-4FF86621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43638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i="0" dirty="0">
                <a:solidFill>
                  <a:srgbClr val="FFFFFF"/>
                </a:solidFill>
                <a:effectLst/>
              </a:rPr>
              <a:t>Let’s play a game!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"Classify" the given hand-drawn digit (0, 1, 2, …, 9)</a:t>
            </a:r>
          </a:p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You </a:t>
            </a:r>
            <a:r>
              <a:rPr lang="en-AU" sz="2400" b="1" i="1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must</a:t>
            </a:r>
            <a:r>
              <a:rPr lang="en-AU" sz="2400" b="1" i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 </a:t>
            </a:r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try and classify the digit</a:t>
            </a:r>
            <a:endParaRPr lang="en-AU" sz="2400" i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17260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A2CF4D-EE92-7E77-0569-204BD7C21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47" y="2057400"/>
            <a:ext cx="8341106" cy="4691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3AE9B7-4D64-0D35-7202-05DB41B5BF92}"/>
              </a:ext>
            </a:extLst>
          </p:cNvPr>
          <p:cNvSpPr txBox="1"/>
          <p:nvPr/>
        </p:nvSpPr>
        <p:spPr>
          <a:xfrm>
            <a:off x="10346203" y="63894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[9]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806180-60FC-E0B5-DB41-4FF86621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43638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>
                <a:solidFill>
                  <a:srgbClr val="FFFFFF"/>
                </a:solidFill>
                <a:effectLst/>
              </a:rPr>
              <a:t>Classifying</a:t>
            </a:r>
            <a:r>
              <a:rPr lang="en-AU" sz="2400" b="0" i="0" dirty="0">
                <a:solidFill>
                  <a:srgbClr val="FFFFFF"/>
                </a:solidFill>
                <a:effectLst/>
              </a:rPr>
              <a:t> hand-written digits</a:t>
            </a:r>
            <a:r>
              <a:rPr lang="en-AU" sz="2400" dirty="0">
                <a:solidFill>
                  <a:srgbClr val="FFFFFF"/>
                </a:solidFill>
                <a:effectLst/>
              </a:rPr>
              <a:t>, neural network edition!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41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pic>
        <p:nvPicPr>
          <p:cNvPr id="5" name="nn2.mp4" descr="nn2.mp4">
            <a:hlinkClick r:id="" action="ppaction://media"/>
            <a:extLst>
              <a:ext uri="{FF2B5EF4-FFF2-40B4-BE49-F238E27FC236}">
                <a16:creationId xmlns:a16="http://schemas.microsoft.com/office/drawing/2014/main" id="{D688FCF2-5415-777A-B608-339E93C938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6581" y="2291153"/>
            <a:ext cx="8118838" cy="4566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F90F5-BAA6-A145-8A13-CF526A1F2E0A}"/>
              </a:ext>
            </a:extLst>
          </p:cNvPr>
          <p:cNvSpPr txBox="1"/>
          <p:nvPr/>
        </p:nvSpPr>
        <p:spPr>
          <a:xfrm>
            <a:off x="10888435" y="644793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[9]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56E529-914F-7FC3-06D2-EC9CCB8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36958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FFFFFF"/>
                </a:solidFill>
                <a:effectLst/>
              </a:rPr>
              <a:t>Models do their best to tell you what they know, even if what it’s telling you is nonsense!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29545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FFFFFF"/>
                </a:solidFill>
                <a:effectLst/>
              </a:rPr>
              <a:t>Should we be concerned about adversarial attacks?</a:t>
            </a:r>
          </a:p>
          <a:p>
            <a:r>
              <a:rPr lang="en-AU" sz="2400" dirty="0">
                <a:solidFill>
                  <a:srgbClr val="FFFFFF"/>
                </a:solidFill>
                <a:effectLst/>
              </a:rPr>
              <a:t>H</a:t>
            </a:r>
            <a:r>
              <a:rPr lang="en-AU" sz="2400" b="0" i="0" dirty="0">
                <a:solidFill>
                  <a:srgbClr val="FFFFFF"/>
                </a:solidFill>
                <a:effectLst/>
              </a:rPr>
              <a:t>ow concerned should we be about adversarial attacks affecting real-world systems?</a:t>
            </a:r>
            <a:endParaRPr lang="en-AU" sz="2800" dirty="0"/>
          </a:p>
          <a:p>
            <a:endParaRPr lang="en-AU" sz="2400" dirty="0"/>
          </a:p>
          <a:p>
            <a:pPr marL="450000" lvl="1" indent="0">
              <a:buNone/>
            </a:pPr>
            <a:r>
              <a:rPr lang="en-A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465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D9C5-8F1B-30C7-D5E0-61157CAE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 in Cybersecurity: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1433-21E9-E5B4-207E-E4C0A1EC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Use of AI in </a:t>
            </a:r>
            <a:r>
              <a:rPr lang="en-GB" sz="2400" dirty="0">
                <a:cs typeface="Arial"/>
              </a:rPr>
              <a:t>both: </a:t>
            </a:r>
            <a:endParaRPr lang="en-US" dirty="0">
              <a:cs typeface="Arial"/>
            </a:endParaRPr>
          </a:p>
          <a:p>
            <a:pPr marL="719455" lvl="1" indent="-269875"/>
            <a:r>
              <a:rPr lang="en-GB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Potentially causing harm by malicious use, and;</a:t>
            </a:r>
          </a:p>
          <a:p>
            <a:pPr marL="719455" lvl="1" indent="-269875">
              <a:lnSpc>
                <a:spcPct val="110000"/>
              </a:lnSpc>
            </a:pPr>
            <a:r>
              <a:rPr lang="en-GB" sz="2200" dirty="0">
                <a:cs typeface="Arial"/>
              </a:rPr>
              <a:t>solving</a:t>
            </a:r>
            <a:r>
              <a:rPr lang="en-GB" sz="2200" b="0" dirty="0">
                <a:latin typeface="+mn-lt"/>
                <a:cs typeface="Arial"/>
              </a:rPr>
              <a:t> practical cybersecurity issues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b="0" dirty="0">
                <a:latin typeface="+mn-lt"/>
                <a:cs typeface="Arial"/>
              </a:rPr>
              <a:t>Adversarial attacks on neural networks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  <a:cs typeface="Arial"/>
              </a:rPr>
              <a:t>Deepfakes and detection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  <a:cs typeface="Arial"/>
              </a:rPr>
              <a:t>Rumour detection</a:t>
            </a:r>
            <a:r>
              <a:rPr lang="en-GB" sz="2200" dirty="0">
                <a:cs typeface="Arial"/>
              </a:rPr>
              <a:t> and rumour generation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cs typeface="Arial"/>
              </a:rPr>
              <a:t>Large Language</a:t>
            </a:r>
            <a:r>
              <a:rPr lang="en-GB" sz="2200" b="0" dirty="0">
                <a:cs typeface="Arial"/>
              </a:rPr>
              <a:t> </a:t>
            </a:r>
            <a:r>
              <a:rPr lang="en-GB" sz="2200" dirty="0">
                <a:cs typeface="Arial"/>
              </a:rPr>
              <a:t>Model</a:t>
            </a:r>
            <a:r>
              <a:rPr lang="en-GB" sz="2200" b="0" dirty="0">
                <a:cs typeface="Arial"/>
              </a:rPr>
              <a:t> exploits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/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16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Defences?</a:t>
            </a:r>
            <a:endParaRPr lang="en-US" dirty="0"/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315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Defences:</a:t>
            </a:r>
            <a:endParaRPr lang="en-US" dirty="0"/>
          </a:p>
          <a:p>
            <a:pPr marL="719455" lvl="1" indent="-269875"/>
            <a:r>
              <a:rPr lang="en-AU" sz="2000" dirty="0"/>
              <a:t>Modify AI systems to make them harder to attack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/>
              <a:t>Train on adversarial inputs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/>
              <a:t>Model input constraints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Use more robust algorithms</a:t>
            </a:r>
          </a:p>
          <a:p>
            <a:pPr marL="719455" lvl="1" indent="-269875"/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Physical barriers to attack</a:t>
            </a: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Manual monitoring of system use, vetting, etc.</a:t>
            </a: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Increased digital security for some applications (MFA)</a:t>
            </a: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65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Challenges in Implementing Defences Long-term?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84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Challenges in Implementing Defences Long-term:</a:t>
            </a:r>
            <a:endParaRPr lang="en-US" dirty="0"/>
          </a:p>
          <a:p>
            <a:pPr marL="719455" lvl="1" indent="-269875"/>
            <a:r>
              <a:rPr lang="en-AU" sz="2000" dirty="0">
                <a:latin typeface="Speak Pro"/>
                <a:cs typeface="Arial"/>
              </a:rPr>
              <a:t>Arms race in developing defences for some applications</a:t>
            </a:r>
          </a:p>
          <a:p>
            <a:pPr marL="719455" lvl="1" indent="-269875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Trade-off between security and useability</a:t>
            </a:r>
            <a:endParaRPr lang="en-AU" sz="2000" dirty="0">
              <a:cs typeface="Arial"/>
            </a:endParaRPr>
          </a:p>
          <a:p>
            <a:pPr marL="719455" lvl="1" indent="-269875"/>
            <a:r>
              <a:rPr lang="en-AU" sz="2000" dirty="0"/>
              <a:t>Costs incurred in implementing defences</a:t>
            </a:r>
          </a:p>
          <a:p>
            <a:pPr marL="719455" lvl="1" indent="-269875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Updates may introduce new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585930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Synthetic media generated by AI methods, </a:t>
            </a:r>
            <a:r>
              <a:rPr lang="en-GB" sz="2400" dirty="0">
                <a:cs typeface="Arial"/>
              </a:rPr>
              <a:t>used</a:t>
            </a:r>
            <a:r>
              <a:rPr lang="en-GB" sz="2400" b="0" dirty="0">
                <a:latin typeface="+mn-lt"/>
                <a:cs typeface="Arial"/>
              </a:rPr>
              <a:t> to create falsified content: faces, body, speech, emotions, etc.</a:t>
            </a:r>
            <a:endParaRPr lang="en-US">
              <a:cs typeface="Arial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 descr="A picture containing website&#10;&#10;Description automatically generated">
            <a:extLst>
              <a:ext uri="{FF2B5EF4-FFF2-40B4-BE49-F238E27FC236}">
                <a16:creationId xmlns:a16="http://schemas.microsoft.com/office/drawing/2014/main" id="{1D889CE8-726B-C68B-B5B5-F5C40385A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909" y="3340171"/>
            <a:ext cx="4611329" cy="22722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9549C-E6CA-01BA-BCD4-C105D00CB220}"/>
              </a:ext>
            </a:extLst>
          </p:cNvPr>
          <p:cNvSpPr txBox="1"/>
          <p:nvPr/>
        </p:nvSpPr>
        <p:spPr>
          <a:xfrm>
            <a:off x="2408781" y="2899430"/>
            <a:ext cx="1705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Face Swapping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EF088-3CBD-A78F-EC35-719E517DEB54}"/>
              </a:ext>
            </a:extLst>
          </p:cNvPr>
          <p:cNvSpPr txBox="1"/>
          <p:nvPr/>
        </p:nvSpPr>
        <p:spPr>
          <a:xfrm>
            <a:off x="8184130" y="2899430"/>
            <a:ext cx="165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Re-enactment</a:t>
            </a: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0B971CB-0F58-45E6-E875-A05C7EE32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79" y="3340171"/>
            <a:ext cx="4477414" cy="22387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E7BEBE-EBC6-68B1-115C-846B04A9179D}"/>
              </a:ext>
            </a:extLst>
          </p:cNvPr>
          <p:cNvSpPr txBox="1"/>
          <p:nvPr/>
        </p:nvSpPr>
        <p:spPr>
          <a:xfrm>
            <a:off x="5500092" y="537726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568B7-B4F0-0AA6-A6C8-D864A857CC04}"/>
              </a:ext>
            </a:extLst>
          </p:cNvPr>
          <p:cNvSpPr txBox="1"/>
          <p:nvPr/>
        </p:nvSpPr>
        <p:spPr>
          <a:xfrm>
            <a:off x="11303238" y="539403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334375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Speech Synthesis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714960"/>
          </a:xfrm>
        </p:spPr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Speech Synthesis: </a:t>
            </a:r>
            <a:r>
              <a:rPr lang="en-AU" sz="2400" dirty="0"/>
              <a:t>creating realistic audio of someone's voice via AI or computer-generated methods.</a:t>
            </a:r>
          </a:p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</a:rPr>
              <a:t>2 ways to train such an AI model</a:t>
            </a:r>
            <a:r>
              <a:rPr lang="en-AU" sz="2400" b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:</a:t>
            </a:r>
          </a:p>
          <a:p>
            <a:pPr marL="494665" indent="-457200">
              <a:buFont typeface="+mj-lt"/>
              <a:buAutoNum type="arabicPeriod"/>
            </a:pPr>
            <a:r>
              <a:rPr lang="en-GB" sz="2400" b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Large dataset approach:</a:t>
            </a:r>
          </a:p>
          <a:p>
            <a:pPr lvl="1" indent="-305435"/>
            <a:r>
              <a:rPr lang="en-GB" sz="2000" b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Gather many hours of speech data from the target speaker. This provides ample examples to learn unique voice characteristics.</a:t>
            </a:r>
          </a:p>
          <a:p>
            <a:pPr marL="37465" indent="0">
              <a:buNone/>
            </a:pP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317131-1D55-5B74-3AB6-CFD2E8CE49F6}"/>
              </a:ext>
            </a:extLst>
          </p:cNvPr>
          <p:cNvSpPr/>
          <p:nvPr/>
        </p:nvSpPr>
        <p:spPr bwMode="auto">
          <a:xfrm>
            <a:off x="6285183" y="4480108"/>
            <a:ext cx="3005121" cy="21447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pic>
        <p:nvPicPr>
          <p:cNvPr id="8" name="Picture 7" descr="A white line with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A527257F-DF1F-3EAB-AF17-D62094D48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33" y="4849121"/>
            <a:ext cx="2350417" cy="16591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5BD507-EC84-30D4-FA4A-F838BFAFC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105" y="4578000"/>
            <a:ext cx="29072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Machine Learning </a:t>
            </a:r>
            <a:r>
              <a:rPr lang="en-US" altLang="en-US" sz="2000" b="1" dirty="0">
                <a:latin typeface="+mn-lt"/>
                <a:ea typeface="Helvetica Neue Light" panose="02000403000000020004" pitchFamily="2" charset="0"/>
              </a:rPr>
              <a:t>Model</a:t>
            </a:r>
          </a:p>
        </p:txBody>
      </p:sp>
      <p:pic>
        <p:nvPicPr>
          <p:cNvPr id="11" name="Picture 10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FDB6905A-70E0-C3F4-0C52-4FF6C9A60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71"/>
          <a:stretch/>
        </p:blipFill>
        <p:spPr>
          <a:xfrm>
            <a:off x="4416460" y="4578000"/>
            <a:ext cx="987893" cy="1032005"/>
          </a:xfrm>
          <a:prstGeom prst="rect">
            <a:avLst/>
          </a:prstGeom>
        </p:spPr>
      </p:pic>
      <p:pic>
        <p:nvPicPr>
          <p:cNvPr id="12" name="Picture 11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28D92B55-A16D-9C63-3D26-2493557E9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71"/>
          <a:stretch/>
        </p:blipFill>
        <p:spPr>
          <a:xfrm>
            <a:off x="3270085" y="4587903"/>
            <a:ext cx="987893" cy="1032005"/>
          </a:xfrm>
          <a:prstGeom prst="rect">
            <a:avLst/>
          </a:prstGeom>
        </p:spPr>
      </p:pic>
      <p:pic>
        <p:nvPicPr>
          <p:cNvPr id="13" name="Picture 12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F0F8406D-1D03-112D-4B6D-36013F9E2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71"/>
          <a:stretch/>
        </p:blipFill>
        <p:spPr>
          <a:xfrm>
            <a:off x="3270084" y="5729605"/>
            <a:ext cx="987893" cy="1032005"/>
          </a:xfrm>
          <a:prstGeom prst="rect">
            <a:avLst/>
          </a:prstGeom>
        </p:spPr>
      </p:pic>
      <p:pic>
        <p:nvPicPr>
          <p:cNvPr id="15" name="Picture 1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3DB8E47D-65F1-88D5-86EB-67747ECE4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71"/>
          <a:stretch/>
        </p:blipFill>
        <p:spPr>
          <a:xfrm>
            <a:off x="2108384" y="4587903"/>
            <a:ext cx="987893" cy="1032005"/>
          </a:xfrm>
          <a:prstGeom prst="rect">
            <a:avLst/>
          </a:prstGeom>
        </p:spPr>
      </p:pic>
      <p:pic>
        <p:nvPicPr>
          <p:cNvPr id="16" name="Picture 15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BC1EA900-7D4D-2242-CD14-152CDFD88C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71"/>
          <a:stretch/>
        </p:blipFill>
        <p:spPr>
          <a:xfrm>
            <a:off x="2108383" y="5729604"/>
            <a:ext cx="987893" cy="10320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1A0ACD-B603-3B93-FFFB-9451B4C67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69" y="5020873"/>
            <a:ext cx="19794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Danny </a:t>
            </a:r>
            <a:r>
              <a:rPr lang="en-US" altLang="en-US" sz="2000" dirty="0" err="1">
                <a:latin typeface="+mn-lt"/>
                <a:ea typeface="Helvetica Neue Light" panose="02000403000000020004" pitchFamily="2" charset="0"/>
              </a:rPr>
              <a:t>Devito</a:t>
            </a: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 Speech 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6E0946-AC07-C767-0418-7231946FE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0694" y="5719702"/>
            <a:ext cx="19794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latin typeface="+mn-lt"/>
                <a:ea typeface="Helvetica Neue Light" panose="02000403000000020004" pitchFamily="2" charset="0"/>
              </a:rPr>
              <a:t>. . .</a:t>
            </a:r>
          </a:p>
        </p:txBody>
      </p:sp>
      <p:pic>
        <p:nvPicPr>
          <p:cNvPr id="19" name="Graphic 18" descr="Line arrow: Straight">
            <a:extLst>
              <a:ext uri="{FF2B5EF4-FFF2-40B4-BE49-F238E27FC236}">
                <a16:creationId xmlns:a16="http://schemas.microsoft.com/office/drawing/2014/main" id="{9B2BBE21-E975-83CB-5E24-6714E5BBC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642394" y="5484644"/>
            <a:ext cx="421401" cy="360420"/>
          </a:xfrm>
          <a:prstGeom prst="rect">
            <a:avLst/>
          </a:prstGeom>
        </p:spPr>
      </p:pic>
      <p:pic>
        <p:nvPicPr>
          <p:cNvPr id="21" name="Graphic 20" descr="Line arrow: Straight">
            <a:extLst>
              <a:ext uri="{FF2B5EF4-FFF2-40B4-BE49-F238E27FC236}">
                <a16:creationId xmlns:a16="http://schemas.microsoft.com/office/drawing/2014/main" id="{1D4FDD8A-5B0D-8875-9BD0-89828ADC3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464668" y="5429795"/>
            <a:ext cx="421401" cy="3604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472173-A4F7-1D09-8C46-B8DF5337FE2F}"/>
              </a:ext>
            </a:extLst>
          </p:cNvPr>
          <p:cNvSpPr txBox="1"/>
          <p:nvPr/>
        </p:nvSpPr>
        <p:spPr>
          <a:xfrm>
            <a:off x="10407265" y="4712226"/>
            <a:ext cx="939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5400" b="0" i="0" u="none" strike="noStrike" dirty="0">
                <a:effectLst/>
                <a:latin typeface="arial" panose="020B0604020202020204" pitchFamily="34" charset="0"/>
                <a:hlinkClick r:id="rId7"/>
              </a:rPr>
              <a:t>🤖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4D8398-7821-915F-47BD-B29D95F37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7000" y="5643989"/>
            <a:ext cx="19794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“I’m Danny </a:t>
            </a:r>
            <a:r>
              <a:rPr lang="en-US" altLang="en-US" sz="2000" dirty="0" err="1">
                <a:latin typeface="+mn-lt"/>
                <a:ea typeface="Helvetica Neue Light" panose="02000403000000020004" pitchFamily="2" charset="0"/>
              </a:rPr>
              <a:t>Devito</a:t>
            </a: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129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CD6994-49A8-F428-7913-149D5815528B}"/>
              </a:ext>
            </a:extLst>
          </p:cNvPr>
          <p:cNvSpPr/>
          <p:nvPr/>
        </p:nvSpPr>
        <p:spPr bwMode="auto">
          <a:xfrm>
            <a:off x="4655369" y="5001349"/>
            <a:ext cx="2591838" cy="16591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Speech Synthesis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714960"/>
          </a:xfrm>
        </p:spPr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Speech Synthesis: </a:t>
            </a:r>
            <a:r>
              <a:rPr lang="en-AU" sz="2400" dirty="0"/>
              <a:t>creating realistic audio of someone's voice via AI or computer-generated methods.</a:t>
            </a:r>
          </a:p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</a:rPr>
              <a:t>2 ways to train such an AI model</a:t>
            </a:r>
            <a:r>
              <a:rPr lang="en-AU" sz="2400" b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:</a:t>
            </a:r>
          </a:p>
          <a:p>
            <a:pPr marL="494665" indent="-457200">
              <a:buFont typeface="+mj-lt"/>
              <a:buAutoNum type="arabicPeriod" startAt="2"/>
            </a:pPr>
            <a:r>
              <a:rPr lang="en-GB" sz="2400" b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Fine-tuning approach:</a:t>
            </a:r>
          </a:p>
          <a:p>
            <a:pPr lvl="1" indent="-305435"/>
            <a:r>
              <a:rPr lang="en-GB" sz="2000" b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Start with a model pre-trained on diverse speakers, then adapt the model using a smaller sample of the target voice. </a:t>
            </a:r>
            <a:r>
              <a:rPr lang="en-GB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 panose="020B0604020202020204" pitchFamily="34" charset="0"/>
              </a:rPr>
              <a:t>This l</a:t>
            </a:r>
            <a:r>
              <a:rPr lang="en-GB" sz="2000" b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cs typeface="Arial" panose="020B0604020202020204" pitchFamily="34" charset="0"/>
              </a:rPr>
              <a:t>everages existing knowledge to match the new voice.</a:t>
            </a:r>
          </a:p>
          <a:p>
            <a:pPr indent="-305435"/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 descr="A white line with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02C168D8-B712-ED68-9326-EFE9DAFA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47" y="5062603"/>
            <a:ext cx="2164723" cy="15280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2E2291-B2E5-1FD2-D63C-0341342F1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2844" y="4624167"/>
            <a:ext cx="19794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General Speech Dataset</a:t>
            </a:r>
          </a:p>
        </p:txBody>
      </p:sp>
      <p:pic>
        <p:nvPicPr>
          <p:cNvPr id="13" name="Graphic 12" descr="Line arrow: Straight">
            <a:extLst>
              <a:ext uri="{FF2B5EF4-FFF2-40B4-BE49-F238E27FC236}">
                <a16:creationId xmlns:a16="http://schemas.microsoft.com/office/drawing/2014/main" id="{86A442B5-94D0-4C86-B237-B334AE7E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973248" y="5594172"/>
            <a:ext cx="421401" cy="360420"/>
          </a:xfrm>
          <a:prstGeom prst="rect">
            <a:avLst/>
          </a:prstGeom>
        </p:spPr>
      </p:pic>
      <p:pic>
        <p:nvPicPr>
          <p:cNvPr id="14" name="Graphic 13" descr="Line arrow: Straight">
            <a:extLst>
              <a:ext uri="{FF2B5EF4-FFF2-40B4-BE49-F238E27FC236}">
                <a16:creationId xmlns:a16="http://schemas.microsoft.com/office/drawing/2014/main" id="{5EF1FC90-569E-3FF1-429E-5C95B9772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661410" y="5516632"/>
            <a:ext cx="421401" cy="3604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7A2A19-6770-011C-12FE-1DE256FEF74B}"/>
              </a:ext>
            </a:extLst>
          </p:cNvPr>
          <p:cNvSpPr txBox="1"/>
          <p:nvPr/>
        </p:nvSpPr>
        <p:spPr>
          <a:xfrm>
            <a:off x="10638913" y="4712226"/>
            <a:ext cx="9395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5400" b="0" i="0" u="none" strike="noStrike" dirty="0">
                <a:effectLst/>
                <a:latin typeface="arial" panose="020B0604020202020204" pitchFamily="34" charset="0"/>
                <a:hlinkClick r:id="rId6"/>
              </a:rPr>
              <a:t>🤖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CDB3A2-D3EE-E598-0816-F88901FE2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8648" y="5643989"/>
            <a:ext cx="19794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“I’m Danny </a:t>
            </a:r>
            <a:r>
              <a:rPr lang="en-US" altLang="en-US" sz="2000" dirty="0" err="1">
                <a:latin typeface="+mn-lt"/>
                <a:ea typeface="Helvetica Neue Light" panose="02000403000000020004" pitchFamily="2" charset="0"/>
              </a:rPr>
              <a:t>Devito</a:t>
            </a: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”</a:t>
            </a:r>
          </a:p>
        </p:txBody>
      </p:sp>
      <p:pic>
        <p:nvPicPr>
          <p:cNvPr id="19" name="Picture 18" descr="A person with brown hair and red lipstick&#10;&#10;Description automatically generated">
            <a:extLst>
              <a:ext uri="{FF2B5EF4-FFF2-40B4-BE49-F238E27FC236}">
                <a16:creationId xmlns:a16="http://schemas.microsoft.com/office/drawing/2014/main" id="{5B670AF1-F982-D548-418A-11FB348F8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181" y="5429795"/>
            <a:ext cx="1031017" cy="1049594"/>
          </a:xfrm>
          <a:prstGeom prst="rect">
            <a:avLst/>
          </a:prstGeom>
        </p:spPr>
      </p:pic>
      <p:pic>
        <p:nvPicPr>
          <p:cNvPr id="21" name="Picture 20" descr="A person in a suit and tie&#10;&#10;Description automatically generated">
            <a:extLst>
              <a:ext uri="{FF2B5EF4-FFF2-40B4-BE49-F238E27FC236}">
                <a16:creationId xmlns:a16="http://schemas.microsoft.com/office/drawing/2014/main" id="{67170B60-0EBC-F1F4-1CB5-FAF4272E4F3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3622"/>
          <a:stretch/>
        </p:blipFill>
        <p:spPr>
          <a:xfrm>
            <a:off x="1623883" y="5377343"/>
            <a:ext cx="1032398" cy="11660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44354DB-13C8-9B6B-F964-5B378A54B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7209" y="5472680"/>
            <a:ext cx="197942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 dirty="0">
                <a:latin typeface="+mn-lt"/>
                <a:ea typeface="Helvetica Neue Light" panose="02000403000000020004" pitchFamily="2" charset="0"/>
              </a:rPr>
              <a:t>. . 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74489-61EE-CDCB-4FAF-D34DF58D3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0596" y="4624167"/>
            <a:ext cx="19794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Fine-Tuning</a:t>
            </a:r>
          </a:p>
        </p:txBody>
      </p:sp>
      <p:pic>
        <p:nvPicPr>
          <p:cNvPr id="24" name="Graphic 23" descr="Line arrow: Straight">
            <a:extLst>
              <a:ext uri="{FF2B5EF4-FFF2-40B4-BE49-F238E27FC236}">
                <a16:creationId xmlns:a16="http://schemas.microsoft.com/office/drawing/2014/main" id="{30D12C56-72F5-3698-EC0A-CF203A1C6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421850" y="5509082"/>
            <a:ext cx="421401" cy="360420"/>
          </a:xfrm>
          <a:prstGeom prst="rect">
            <a:avLst/>
          </a:prstGeom>
        </p:spPr>
      </p:pic>
      <p:pic>
        <p:nvPicPr>
          <p:cNvPr id="25" name="Picture 24" descr="A person wearing glasses and a black jacket&#10;&#10;Description automatically generated">
            <a:extLst>
              <a:ext uri="{FF2B5EF4-FFF2-40B4-BE49-F238E27FC236}">
                <a16:creationId xmlns:a16="http://schemas.microsoft.com/office/drawing/2014/main" id="{813C7797-F05F-89B0-16B4-DB4BA1207E7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871"/>
          <a:stretch/>
        </p:blipFill>
        <p:spPr>
          <a:xfrm>
            <a:off x="8209070" y="5258379"/>
            <a:ext cx="987893" cy="10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68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Speech Synthesis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714960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High quality synthesis has never been more accessible</a:t>
            </a:r>
            <a:endParaRPr lang="en-AU" sz="2400" dirty="0">
              <a:cs typeface="Arial"/>
            </a:endParaRPr>
          </a:p>
          <a:p>
            <a:pPr indent="-305435"/>
            <a:r>
              <a:rPr lang="en-AU" sz="2400" b="0" dirty="0">
                <a:latin typeface="+mn-lt"/>
                <a:cs typeface="Arial"/>
              </a:rPr>
              <a:t>Let’s </a:t>
            </a:r>
            <a:r>
              <a:rPr lang="en-AU" sz="2400" dirty="0" err="1">
                <a:cs typeface="Arial"/>
              </a:rPr>
              <a:t>speedrun</a:t>
            </a:r>
            <a:r>
              <a:rPr lang="en-AU" sz="2400" dirty="0">
                <a:cs typeface="Arial"/>
              </a:rPr>
              <a:t> </a:t>
            </a:r>
            <a:r>
              <a:rPr lang="en-AU" sz="2400" dirty="0" err="1">
                <a:cs typeface="Arial"/>
              </a:rPr>
              <a:t>deepfaking</a:t>
            </a:r>
            <a:r>
              <a:rPr lang="en-AU" sz="2400" dirty="0">
                <a:cs typeface="Arial"/>
              </a:rPr>
              <a:t> a voice with </a:t>
            </a:r>
            <a:r>
              <a:rPr lang="en-AU" sz="2400" dirty="0">
                <a:cs typeface="Arial"/>
                <a:hlinkClick r:id="rId3"/>
              </a:rPr>
              <a:t>ElevenLabs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/>
            <a:r>
              <a:rPr lang="en-AU" sz="2400" b="0" dirty="0">
                <a:latin typeface="+mn-lt"/>
                <a:cs typeface="Arial"/>
              </a:rPr>
              <a:t>You will need:</a:t>
            </a: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/>
            <a:r>
              <a:rPr lang="en-AU" sz="2200" dirty="0">
                <a:cs typeface="Arial" panose="020B0604020202020204" pitchFamily="34" charset="0"/>
              </a:rPr>
              <a:t>An email account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dirty="0">
                <a:cs typeface="Arial" panose="020B0604020202020204" pitchFamily="34" charset="0"/>
              </a:rPr>
              <a:t>A &gt;1 minute recording of the target voice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r>
              <a:rPr lang="en-GB" sz="2200" dirty="0">
                <a:cs typeface="Arial"/>
              </a:rPr>
              <a:t>$1 AUD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endParaRPr lang="en-GB" sz="20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7131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What are some harmful uses</a:t>
            </a:r>
            <a:r>
              <a:rPr lang="en-GB" sz="2400" dirty="0">
                <a:cs typeface="Arial" panose="020B0604020202020204" pitchFamily="34" charset="0"/>
              </a:rPr>
              <a:t> of Deepfakes?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What are the consequences of this usage?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363981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dirty="0">
                <a:cs typeface="Arial" panose="020B0604020202020204" pitchFamily="34" charset="0"/>
              </a:rPr>
              <a:t>What are some harmful uses of Deepfakes?</a:t>
            </a:r>
          </a:p>
          <a:p>
            <a:r>
              <a:rPr lang="en-GB" sz="2400" dirty="0">
                <a:cs typeface="Arial" panose="020B0604020202020204" pitchFamily="34" charset="0"/>
              </a:rPr>
              <a:t>What are the consequences of this usage?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Legitimize misinformation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Delegitimize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Misrepresentation of individuals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Effects on public opinion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b="0" dirty="0">
                <a:latin typeface="+mn-lt"/>
                <a:cs typeface="Arial" panose="020B0604020202020204" pitchFamily="34" charset="0"/>
              </a:rPr>
              <a:t>Tools for coercion</a:t>
            </a:r>
            <a:r>
              <a:rPr lang="en-GB" sz="2000" dirty="0">
                <a:latin typeface="+mn-lt"/>
                <a:cs typeface="Arial" panose="020B0604020202020204" pitchFamily="34" charset="0"/>
              </a:rPr>
              <a:t>, </a:t>
            </a:r>
            <a:r>
              <a:rPr lang="en-GB" sz="2000" b="0" dirty="0">
                <a:latin typeface="+mn-lt"/>
                <a:cs typeface="Arial" panose="020B0604020202020204" pitchFamily="34" charset="0"/>
              </a:rPr>
              <a:t>blackmail, etc.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endParaRPr lang="en-GB" sz="28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6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EE2-6C36-3D4B-BDC8-A75F9ECF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Intelligence? Machine Learning?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68CA2A-A54A-5025-F2A4-138F046B8F43}"/>
              </a:ext>
            </a:extLst>
          </p:cNvPr>
          <p:cNvSpPr/>
          <p:nvPr/>
        </p:nvSpPr>
        <p:spPr>
          <a:xfrm>
            <a:off x="578876" y="1866900"/>
            <a:ext cx="5511800" cy="43815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9C4C07-B4B9-0208-C8A6-697DF18C9B6F}"/>
              </a:ext>
            </a:extLst>
          </p:cNvPr>
          <p:cNvSpPr/>
          <p:nvPr/>
        </p:nvSpPr>
        <p:spPr>
          <a:xfrm>
            <a:off x="1077864" y="3124200"/>
            <a:ext cx="4513824" cy="29718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02846-A376-8452-71AA-EB4C585A39C3}"/>
              </a:ext>
            </a:extLst>
          </p:cNvPr>
          <p:cNvSpPr txBox="1"/>
          <p:nvPr/>
        </p:nvSpPr>
        <p:spPr>
          <a:xfrm>
            <a:off x="2140976" y="2047785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155EE-28CE-4C2E-6A71-E2CBBA80F5A5}"/>
              </a:ext>
            </a:extLst>
          </p:cNvPr>
          <p:cNvSpPr txBox="1"/>
          <p:nvPr/>
        </p:nvSpPr>
        <p:spPr>
          <a:xfrm>
            <a:off x="2140976" y="3365152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36198C-7926-E41A-4458-86CF8A4BA001}"/>
              </a:ext>
            </a:extLst>
          </p:cNvPr>
          <p:cNvSpPr/>
          <p:nvPr/>
        </p:nvSpPr>
        <p:spPr>
          <a:xfrm>
            <a:off x="1575008" y="4309417"/>
            <a:ext cx="3519536" cy="1549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94C12-F53E-A148-7EE2-A2D226D1CFB7}"/>
              </a:ext>
            </a:extLst>
          </p:cNvPr>
          <p:cNvSpPr txBox="1"/>
          <p:nvPr/>
        </p:nvSpPr>
        <p:spPr>
          <a:xfrm>
            <a:off x="2140976" y="458194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7A797-FB74-CEE4-C7E7-717B89F55915}"/>
              </a:ext>
            </a:extLst>
          </p:cNvPr>
          <p:cNvSpPr txBox="1"/>
          <p:nvPr/>
        </p:nvSpPr>
        <p:spPr>
          <a:xfrm>
            <a:off x="6723624" y="1866900"/>
            <a:ext cx="48788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Artificial Intelligence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The theory and development of computer systems able to perform tasks normally requiring human intelligence;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E</a:t>
            </a:r>
            <a:r>
              <a:rPr lang="en-AU" sz="2400" i="0" dirty="0">
                <a:effectLst/>
              </a:rPr>
              <a:t>nabling a machine or system to sense, reason, act, or adapt like a human being.</a:t>
            </a:r>
          </a:p>
        </p:txBody>
      </p:sp>
    </p:spTree>
    <p:extLst>
      <p:ext uri="{BB962C8B-B14F-4D97-AF65-F5344CB8AC3E}">
        <p14:creationId xmlns:p14="http://schemas.microsoft.com/office/powerpoint/2010/main" val="3844395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Images &amp; Videos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pPr indent="-342900"/>
            <a:r>
              <a:rPr lang="en-GB" sz="2400" b="0" dirty="0">
                <a:latin typeface="+mn-lt"/>
                <a:cs typeface="Arial"/>
                <a:hlinkClick r:id="rId3"/>
              </a:rPr>
              <a:t>ROOP Unleashed (2023)</a:t>
            </a:r>
            <a:r>
              <a:rPr lang="en-GB" sz="2400" b="0" dirty="0">
                <a:latin typeface="+mn-lt"/>
                <a:cs typeface="Arial"/>
              </a:rPr>
              <a:t> </a:t>
            </a:r>
            <a:r>
              <a:rPr lang="en-GB" sz="2400" b="0" baseline="-25000" dirty="0">
                <a:latin typeface="+mn-lt"/>
                <a:cs typeface="Arial"/>
              </a:rPr>
              <a:t>[15]</a:t>
            </a:r>
            <a:endParaRPr lang="en-GB" sz="2400" b="0" baseline="-25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/>
            <a:r>
              <a:rPr lang="en-GB" sz="2400" b="0" dirty="0">
                <a:latin typeface="+mn-lt"/>
                <a:cs typeface="Arial"/>
              </a:rPr>
              <a:t>Nowadays, deepfakes are easy to create!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>
              <a:buFont typeface="Arial" panose="020B0604020202020204" pitchFamily="34" charset="0"/>
              <a:buChar char="•"/>
            </a:pPr>
            <a:r>
              <a:rPr lang="en-GB" sz="2400" b="0" dirty="0">
                <a:latin typeface="+mn-lt"/>
                <a:cs typeface="Arial" panose="020B0604020202020204" pitchFamily="34" charset="0"/>
              </a:rPr>
              <a:t>Deepfake tools are more accessible than ever.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1025525" lvl="2" indent="-215900">
              <a:buFont typeface="Arial" panose="020B0604020202020204" pitchFamily="34" charset="0"/>
              <a:buChar char="•"/>
            </a:pPr>
            <a:r>
              <a:rPr lang="en-GB" sz="2200" dirty="0">
                <a:cs typeface="Arial"/>
                <a:hlinkClick r:id="rId4"/>
              </a:rPr>
              <a:t>Some are for fun</a:t>
            </a:r>
            <a:r>
              <a:rPr lang="en-GB" sz="2200" dirty="0">
                <a:cs typeface="Arial"/>
              </a:rPr>
              <a:t>, </a:t>
            </a:r>
            <a:r>
              <a:rPr lang="en-GB" sz="2200" dirty="0">
                <a:cs typeface="Arial"/>
                <a:hlinkClick r:id="rId5"/>
              </a:rPr>
              <a:t>some are for "research"</a:t>
            </a:r>
            <a:r>
              <a:rPr lang="en-GB" sz="2200" dirty="0">
                <a:cs typeface="Arial"/>
              </a:rPr>
              <a:t> (and work extremely well…)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>
              <a:buFont typeface="Arial" panose="020B0604020202020204" pitchFamily="34" charset="0"/>
              <a:buChar char="•"/>
            </a:pPr>
            <a:r>
              <a:rPr lang="en-GB" sz="2400" dirty="0">
                <a:latin typeface="+mn-lt"/>
                <a:cs typeface="Arial" panose="020B0604020202020204" pitchFamily="34" charset="0"/>
              </a:rPr>
              <a:t>Resource and expertise limitations are becoming irrelevant.</a:t>
            </a:r>
            <a:endParaRPr lang="en-GB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r>
              <a:rPr lang="en-GB" sz="2400" b="0" dirty="0">
                <a:latin typeface="+mn-lt"/>
                <a:cs typeface="Arial" panose="020B0604020202020204" pitchFamily="34" charset="0"/>
              </a:rPr>
              <a:t>Human detection of deepfakes is becoming increasingly difficult.	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823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Train an AI model to try detect features that suggest the media is </a:t>
            </a:r>
            <a:r>
              <a:rPr lang="en-GB" sz="2400" b="0" dirty="0" err="1">
                <a:latin typeface="+mn-lt"/>
                <a:cs typeface="Arial" panose="020B0604020202020204" pitchFamily="34" charset="0"/>
              </a:rPr>
              <a:t>deepfaked</a:t>
            </a:r>
            <a:r>
              <a:rPr lang="en-GB" sz="2400" b="0" dirty="0">
                <a:latin typeface="+mn-lt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5FF3D-F5A1-2C3B-CF31-205C69B1F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385"/>
          <a:stretch/>
        </p:blipFill>
        <p:spPr>
          <a:xfrm>
            <a:off x="1781581" y="2011449"/>
            <a:ext cx="8628837" cy="44581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8E3DE7-7245-5042-A30A-BA7906771358}"/>
              </a:ext>
            </a:extLst>
          </p:cNvPr>
          <p:cNvSpPr/>
          <p:nvPr/>
        </p:nvSpPr>
        <p:spPr>
          <a:xfrm>
            <a:off x="2975897" y="2019575"/>
            <a:ext cx="2105010" cy="4450051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4BE0B-F2A4-39BB-D7A2-C476FC2F6D9B}"/>
              </a:ext>
            </a:extLst>
          </p:cNvPr>
          <p:cNvSpPr txBox="1"/>
          <p:nvPr/>
        </p:nvSpPr>
        <p:spPr>
          <a:xfrm>
            <a:off x="10459210" y="622649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431532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i="1" dirty="0">
                <a:effectLst/>
              </a:rPr>
              <a:t>Identifying Deepfakes By Extracting Pulse Signals (2020)</a:t>
            </a:r>
            <a:r>
              <a:rPr lang="en-AU" sz="2400" b="1" dirty="0">
                <a:effectLst/>
              </a:rPr>
              <a:t> – R. Hodgson, UWA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400" dirty="0">
                <a:cs typeface="Arial" panose="020B0604020202020204" pitchFamily="34" charset="0"/>
              </a:rPr>
              <a:t>Deepfake detection using photoplethysmography 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C864620-C45B-4F34-51E6-1838B6BA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66" y="2890158"/>
            <a:ext cx="6449067" cy="3385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F2FB2D-D9F6-CEA6-0AFD-821CD45AA2B3}"/>
              </a:ext>
            </a:extLst>
          </p:cNvPr>
          <p:cNvSpPr txBox="1"/>
          <p:nvPr/>
        </p:nvSpPr>
        <p:spPr>
          <a:xfrm>
            <a:off x="9391298" y="607260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956841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i="1" dirty="0">
                <a:effectLst/>
              </a:rPr>
              <a:t>Identifying Deepfakes By Extracting Pulse Signals (2020) </a:t>
            </a:r>
            <a:r>
              <a:rPr lang="en-AU" sz="2400" b="1" dirty="0">
                <a:effectLst/>
              </a:rPr>
              <a:t>– R. Hodgson, UWA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400" dirty="0">
                <a:cs typeface="Arial" panose="020B0604020202020204" pitchFamily="34" charset="0"/>
              </a:rPr>
              <a:t>Deepfake detection using photoplethysmography 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62B87-6464-E678-0493-6319C8AE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0" y="3041650"/>
            <a:ext cx="10766739" cy="3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8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5179142"/>
          </a:xfrm>
        </p:spPr>
        <p:txBody>
          <a:bodyPr>
            <a:normAutofit lnSpcReduction="10000"/>
          </a:bodyPr>
          <a:lstStyle/>
          <a:p>
            <a:pPr indent="-305435"/>
            <a:r>
              <a:rPr lang="en-AU" sz="2400" b="0" dirty="0" err="1">
                <a:latin typeface="+mn-lt"/>
                <a:cs typeface="Arial" panose="020B0604020202020204" pitchFamily="34" charset="0"/>
              </a:rPr>
              <a:t>ChatGPT</a:t>
            </a:r>
            <a:r>
              <a:rPr lang="en-AU" sz="2400" b="0" dirty="0">
                <a:latin typeface="+mn-lt"/>
                <a:cs typeface="Arial" panose="020B0604020202020204" pitchFamily="34" charset="0"/>
              </a:rPr>
              <a:t> is a Large Language Model (LLM)</a:t>
            </a:r>
          </a:p>
          <a:p>
            <a:pPr lvl="1" indent="-305435"/>
            <a:r>
              <a:rPr lang="en-AU" sz="2200" dirty="0">
                <a:cs typeface="Arial" panose="020B0604020202020204" pitchFamily="34" charset="0"/>
              </a:rPr>
              <a:t>D</a:t>
            </a:r>
            <a:r>
              <a:rPr lang="en-AU" sz="2200" b="0" dirty="0">
                <a:latin typeface="+mn-lt"/>
                <a:cs typeface="Arial" panose="020B0604020202020204" pitchFamily="34" charset="0"/>
              </a:rPr>
              <a:t>eep learning models trained on vast amounts of text data, allowing them to generate human-like responses.</a:t>
            </a:r>
          </a:p>
          <a:p>
            <a:pPr lvl="1" indent="-305435"/>
            <a:r>
              <a:rPr lang="en-AU" sz="2200" b="0" dirty="0">
                <a:latin typeface="+mn-lt"/>
                <a:cs typeface="Arial" panose="020B0604020202020204" pitchFamily="34" charset="0"/>
              </a:rPr>
              <a:t>User gives a prompt to the model, which then generates a response.</a:t>
            </a:r>
          </a:p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Vulnerability in prompt-based language models</a:t>
            </a:r>
            <a:endParaRPr lang="en-US" dirty="0"/>
          </a:p>
          <a:p>
            <a:pPr marL="719455" lvl="1" indent="-269875"/>
            <a:r>
              <a:rPr lang="en-AU" sz="2200" b="0" dirty="0">
                <a:latin typeface="+mn-lt"/>
                <a:cs typeface="Arial" panose="020B0604020202020204" pitchFamily="34" charset="0"/>
              </a:rPr>
              <a:t>Model adjusts behaviour through conversation- examples/instructions given via prompts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b="0" dirty="0">
                <a:latin typeface="+mn-lt"/>
                <a:cs typeface="Arial" panose="020B0604020202020204" pitchFamily="34" charset="0"/>
              </a:rPr>
              <a:t>Attackers inject malicious instructions into input fields, causing unexpected actions.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Vulnerability is </a:t>
            </a:r>
            <a:r>
              <a:rPr lang="en-AU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inherent</a:t>
            </a:r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: the combination of pre-written instructional prompt with untrusted input from elsewhere; that's just how these models work!</a:t>
            </a:r>
            <a:endParaRPr lang="en-AU" sz="2200" dirty="0">
              <a:cs typeface="Arial"/>
            </a:endParaRPr>
          </a:p>
          <a:p>
            <a:pPr indent="-305435"/>
            <a:r>
              <a:rPr lang="en-AU" sz="2400" dirty="0">
                <a:cs typeface="Arial" panose="020B0604020202020204" pitchFamily="34" charset="0"/>
                <a:hlinkClick r:id="rId2"/>
              </a:rPr>
              <a:t>Jailbreak Chat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  <a:hlinkClick r:id="rId3"/>
            </a:endParaRPr>
          </a:p>
          <a:p>
            <a:pPr marL="37465" indent="0">
              <a:buNone/>
            </a:pP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106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5591409" cy="47464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How practical are these attacks? Can they really be used maliciously?</a:t>
            </a: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b="0" dirty="0">
                <a:latin typeface="+mn-lt"/>
                <a:cs typeface="Arial"/>
              </a:rPr>
              <a:t>Security concerns are real!</a:t>
            </a:r>
          </a:p>
          <a:p>
            <a:pPr marL="342355" indent="-269875"/>
            <a:r>
              <a:rPr lang="en-AU" sz="2400" dirty="0">
                <a:cs typeface="Arial"/>
              </a:rPr>
              <a:t>Potential exploits?</a:t>
            </a:r>
          </a:p>
          <a:p>
            <a:pPr marL="342355" indent="-269875"/>
            <a:r>
              <a:rPr lang="en-AU" sz="2400" b="0" dirty="0">
                <a:latin typeface="+mn-lt"/>
                <a:cs typeface="Arial"/>
              </a:rPr>
              <a:t>Consequences?</a:t>
            </a:r>
          </a:p>
          <a:p>
            <a:pPr marL="449580" lvl="1" indent="0">
              <a:buNone/>
            </a:pP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8AA5775A-FA0F-8BE7-4FCE-587AC41BA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75" y="1486146"/>
            <a:ext cx="5170745" cy="47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73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364226"/>
            <a:ext cx="4832753" cy="47464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Why </a:t>
            </a:r>
            <a:r>
              <a:rPr lang="en-AU" sz="2400" dirty="0">
                <a:cs typeface="Arial" panose="020B0604020202020204" pitchFamily="34" charset="0"/>
              </a:rPr>
              <a:t>do they work?</a:t>
            </a:r>
            <a:endParaRPr lang="en-US" dirty="0"/>
          </a:p>
          <a:p>
            <a:pPr marL="719455" lvl="1" indent="-269875"/>
            <a:r>
              <a:rPr lang="en-AU" sz="2200" b="0" dirty="0">
                <a:latin typeface="+mn-lt"/>
                <a:cs typeface="Arial"/>
              </a:rPr>
              <a:t>We don</a:t>
            </a:r>
            <a:r>
              <a:rPr lang="en-AU" sz="2200" dirty="0">
                <a:cs typeface="Arial"/>
              </a:rPr>
              <a:t>’t know yet!</a:t>
            </a:r>
          </a:p>
          <a:p>
            <a:pPr marL="719455" lvl="1" indent="-269875"/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A leading theory is </a:t>
            </a:r>
            <a:r>
              <a:rPr lang="en-AU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goal conflict</a:t>
            </a:r>
            <a:endParaRPr lang="en-AU" sz="26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8890" lvl="1" indent="-269875"/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449580" lvl="1" indent="0">
              <a:buNone/>
            </a:pP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FD3612D-3DF5-6655-069F-2C89DC9A8A61}"/>
              </a:ext>
            </a:extLst>
          </p:cNvPr>
          <p:cNvGrpSpPr/>
          <p:nvPr/>
        </p:nvGrpSpPr>
        <p:grpSpPr>
          <a:xfrm>
            <a:off x="5909187" y="1473916"/>
            <a:ext cx="5536606" cy="4934467"/>
            <a:chOff x="6096000" y="1257606"/>
            <a:chExt cx="5536606" cy="49344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EDD32E-A3B3-E62A-AA7F-192148F52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7374"/>
            <a:stretch/>
          </p:blipFill>
          <p:spPr>
            <a:xfrm>
              <a:off x="6096000" y="1257606"/>
              <a:ext cx="5536606" cy="33770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41B7A3E-E8D6-0006-6908-7150B05F0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461" b="6166"/>
            <a:stretch/>
          </p:blipFill>
          <p:spPr>
            <a:xfrm>
              <a:off x="6096000" y="4634630"/>
              <a:ext cx="5536606" cy="147602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A2065C-7C78-A4C9-C851-09F5EDFDC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391" b="62589"/>
            <a:stretch/>
          </p:blipFill>
          <p:spPr>
            <a:xfrm>
              <a:off x="6096000" y="6029234"/>
              <a:ext cx="5536606" cy="16283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AC77B9-F4F9-632A-D8A5-B9C6564F2F73}"/>
              </a:ext>
            </a:extLst>
          </p:cNvPr>
          <p:cNvSpPr txBox="1"/>
          <p:nvPr/>
        </p:nvSpPr>
        <p:spPr>
          <a:xfrm>
            <a:off x="11513375" y="617307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[17]</a:t>
            </a:r>
          </a:p>
        </p:txBody>
      </p:sp>
    </p:spTree>
    <p:extLst>
      <p:ext uri="{BB962C8B-B14F-4D97-AF65-F5344CB8AC3E}">
        <p14:creationId xmlns:p14="http://schemas.microsoft.com/office/powerpoint/2010/main" val="4158142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746428"/>
          </a:xfrm>
        </p:spPr>
        <p:txBody>
          <a:bodyPr>
            <a:normAutofit/>
          </a:bodyPr>
          <a:lstStyle/>
          <a:p>
            <a:pPr marL="529115" indent="-457200"/>
            <a:r>
              <a:rPr lang="en-AU" sz="2600" b="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  <a:cs typeface="Arial"/>
              </a:rPr>
              <a:t>Defences?</a:t>
            </a:r>
          </a:p>
          <a:p>
            <a:pPr marL="718890" lvl="1" indent="-26987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Add modifiers in training to tell the LLM to prioritize safety over helpfulness.</a:t>
            </a:r>
          </a:p>
          <a:p>
            <a:pPr marL="718890" lvl="1" indent="-26987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Randomly perturb the input query multiple times and select the final response through a majority voting system.</a:t>
            </a:r>
          </a:p>
          <a:p>
            <a:pPr marL="718890" lvl="1" indent="-26987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Other methods still to be explored!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883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AI: Ethics and Implications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AI Systems are tools for use in applicable settings.</a:t>
            </a:r>
          </a:p>
          <a:p>
            <a:r>
              <a:rPr lang="en-AU" sz="2400" dirty="0">
                <a:cs typeface="Arial" panose="020B0604020202020204" pitchFamily="34" charset="0"/>
              </a:rPr>
              <a:t>Tools are created with certain intentions in mind.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  <a:p>
            <a:r>
              <a:rPr lang="en-AU" sz="2400" dirty="0">
                <a:cs typeface="Arial" panose="020B0604020202020204" pitchFamily="34" charset="0"/>
              </a:rPr>
              <a:t>The use, or misuse, of these tools is up to the end user.</a:t>
            </a:r>
          </a:p>
          <a:p>
            <a:r>
              <a:rPr lang="en-AU" sz="2400" dirty="0">
                <a:cs typeface="Arial" panose="020B0604020202020204" pitchFamily="34" charset="0"/>
              </a:rPr>
              <a:t>However, does the existence of the tool itself promote its misuse?</a:t>
            </a:r>
          </a:p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Regulations, limitations on the use of AI?</a:t>
            </a:r>
          </a:p>
          <a:p>
            <a:r>
              <a:rPr lang="en-AU" sz="2400" dirty="0">
                <a:cs typeface="Arial" panose="020B0604020202020204" pitchFamily="34" charset="0"/>
              </a:rPr>
              <a:t>Is AI technology progressing too quickly?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20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>
            <a:norm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5179142"/>
          </a:xfrm>
        </p:spPr>
        <p:txBody>
          <a:bodyPr>
            <a:normAutofit/>
          </a:bodyPr>
          <a:lstStyle/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Adversarial Attacks in Machine Learning and How to Defend Against Them. (2022). Retrieved 16 May 2022, from </a:t>
            </a:r>
            <a:r>
              <a:rPr lang="en-AU" sz="1400" dirty="0">
                <a:cs typeface="Arial" panose="020B0604020202020204" pitchFamily="34" charset="0"/>
                <a:hlinkClick r:id="rId2"/>
              </a:rPr>
              <a:t>https://towardsdatascience.com/adversarial-attacks-in-machine-learning-and-how-to-defend-against-them-a2beed95f49c</a:t>
            </a: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Akhtar, N., &amp; Mian, A. (2018). Threat of Adversarial Attacks on Deep Learning in Computer Vision: A Survey. IEEE Access, 6, 14410-14430. </a:t>
            </a:r>
            <a:r>
              <a:rPr lang="en-AU" sz="1400" dirty="0" err="1">
                <a:cs typeface="Arial" panose="020B0604020202020204" pitchFamily="34" charset="0"/>
              </a:rPr>
              <a:t>doi</a:t>
            </a:r>
            <a:r>
              <a:rPr lang="en-AU" sz="1400" dirty="0">
                <a:cs typeface="Arial" panose="020B0604020202020204" pitchFamily="34" charset="0"/>
              </a:rPr>
              <a:t>: 10.1109/access.2018.2807385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Su</a:t>
            </a:r>
            <a:r>
              <a:rPr lang="en-AU" sz="1400" dirty="0">
                <a:cs typeface="Arial" panose="020B0604020202020204" pitchFamily="34" charset="0"/>
              </a:rPr>
              <a:t>, J., Vargas, D., &amp; Sakurai, K. (2019). One Pixel Attack for Fooling Deep Neural Networks. IEEE Transactions On Evolutionary Computation, 23(5), 828-841. </a:t>
            </a:r>
            <a:r>
              <a:rPr lang="en-AU" sz="1400" dirty="0" err="1">
                <a:cs typeface="Arial" panose="020B0604020202020204" pitchFamily="34" charset="0"/>
              </a:rPr>
              <a:t>doi</a:t>
            </a:r>
            <a:r>
              <a:rPr lang="en-AU" sz="1400" dirty="0">
                <a:cs typeface="Arial" panose="020B0604020202020204" pitchFamily="34" charset="0"/>
              </a:rPr>
              <a:t>: 10.1109/tevc.2019.2890858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Sharif, M., </a:t>
            </a:r>
            <a:r>
              <a:rPr lang="en-AU" sz="1400" dirty="0" err="1">
                <a:cs typeface="Arial" panose="020B0604020202020204" pitchFamily="34" charset="0"/>
              </a:rPr>
              <a:t>Bhagavatula</a:t>
            </a:r>
            <a:r>
              <a:rPr lang="en-AU" sz="1400" dirty="0">
                <a:cs typeface="Arial" panose="020B0604020202020204" pitchFamily="34" charset="0"/>
              </a:rPr>
              <a:t>, S., Bauer, L., &amp; Reiter, M. K. (2016, October). Accessorize to a crime: Real and stealthy attacks on state-of-the-art face recognition. In Proceedings of the 2016 </a:t>
            </a:r>
            <a:r>
              <a:rPr lang="en-AU" sz="1400" dirty="0" err="1">
                <a:cs typeface="Arial" panose="020B0604020202020204" pitchFamily="34" charset="0"/>
              </a:rPr>
              <a:t>acm</a:t>
            </a:r>
            <a:r>
              <a:rPr lang="en-AU" sz="1400" dirty="0">
                <a:cs typeface="Arial" panose="020B0604020202020204" pitchFamily="34" charset="0"/>
              </a:rPr>
              <a:t> </a:t>
            </a:r>
            <a:r>
              <a:rPr lang="en-AU" sz="1400" dirty="0" err="1">
                <a:cs typeface="Arial" panose="020B0604020202020204" pitchFamily="34" charset="0"/>
              </a:rPr>
              <a:t>sigsac</a:t>
            </a:r>
            <a:r>
              <a:rPr lang="en-AU" sz="1400" dirty="0">
                <a:cs typeface="Arial" panose="020B0604020202020204" pitchFamily="34" charset="0"/>
              </a:rPr>
              <a:t> conference on computer and communications security (pp. 1528-1540).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Eykholt</a:t>
            </a:r>
            <a:r>
              <a:rPr lang="en-AU" sz="1400" dirty="0">
                <a:cs typeface="Arial" panose="020B0604020202020204" pitchFamily="34" charset="0"/>
              </a:rPr>
              <a:t>, K., </a:t>
            </a:r>
            <a:r>
              <a:rPr lang="en-AU" sz="1400" dirty="0" err="1">
                <a:cs typeface="Arial" panose="020B0604020202020204" pitchFamily="34" charset="0"/>
              </a:rPr>
              <a:t>Evtimov</a:t>
            </a:r>
            <a:r>
              <a:rPr lang="en-AU" sz="1400" dirty="0">
                <a:cs typeface="Arial" panose="020B0604020202020204" pitchFamily="34" charset="0"/>
              </a:rPr>
              <a:t>, I., Fernandes, E., Li, B., Rahmati, A., Xiao, C., ... &amp; Song, D. (2018). Robust physical-world attacks on deep learning visual classification. In Proceedings of the IEEE conference on computer vision and pattern recognition (pp. 1625-1634).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Seita</a:t>
            </a:r>
            <a:r>
              <a:rPr lang="en-AU" sz="1400" dirty="0">
                <a:cs typeface="Arial" panose="020B0604020202020204" pitchFamily="34" charset="0"/>
              </a:rPr>
              <a:t>, D. (2022). Physical Adversarial Examples Against Deep Neural Networks. Retrieved 16 May 2022, from </a:t>
            </a:r>
            <a:r>
              <a:rPr lang="en-AU" sz="1400" dirty="0">
                <a:cs typeface="Arial" panose="020B0604020202020204" pitchFamily="34" charset="0"/>
                <a:hlinkClick r:id="rId3"/>
              </a:rPr>
              <a:t>https://bair.berkeley.edu/blog/2017/12/30/yolo-attack/</a:t>
            </a: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Athalye</a:t>
            </a:r>
            <a:r>
              <a:rPr lang="en-AU" sz="1400" dirty="0">
                <a:cs typeface="Arial" panose="020B0604020202020204" pitchFamily="34" charset="0"/>
              </a:rPr>
              <a:t>, A., Engstrom, L., Ilyas, A., &amp; Kwok, K. (2018, July). Synthesizing robust adversarial examples. In International conference on machine learning (pp. 284-293). PMLR.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Brown, T. B., </a:t>
            </a:r>
            <a:r>
              <a:rPr lang="en-AU" sz="1400" dirty="0" err="1">
                <a:cs typeface="Arial" panose="020B0604020202020204" pitchFamily="34" charset="0"/>
              </a:rPr>
              <a:t>Mané</a:t>
            </a:r>
            <a:r>
              <a:rPr lang="en-AU" sz="1400" dirty="0">
                <a:cs typeface="Arial" panose="020B0604020202020204" pitchFamily="34" charset="0"/>
              </a:rPr>
              <a:t>, D., Roy, A., Abadi, M., &amp; Gilmer, J. (2017). Adversarial patch. </a:t>
            </a:r>
            <a:r>
              <a:rPr lang="en-AU" sz="1400" dirty="0" err="1">
                <a:cs typeface="Arial" panose="020B0604020202020204" pitchFamily="34" charset="0"/>
              </a:rPr>
              <a:t>arXiv</a:t>
            </a:r>
            <a:r>
              <a:rPr lang="en-AU" sz="1400" dirty="0">
                <a:cs typeface="Arial" panose="020B0604020202020204" pitchFamily="34" charset="0"/>
              </a:rPr>
              <a:t> preprint arXiv:1712.09665.</a:t>
            </a: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endParaRPr lang="en-AU" sz="1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7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EE2-6C36-3D4B-BDC8-A75F9ECF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Intelligence? Machine Learning?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68CA2A-A54A-5025-F2A4-138F046B8F43}"/>
              </a:ext>
            </a:extLst>
          </p:cNvPr>
          <p:cNvSpPr/>
          <p:nvPr/>
        </p:nvSpPr>
        <p:spPr>
          <a:xfrm>
            <a:off x="578876" y="1866900"/>
            <a:ext cx="5511800" cy="43815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9C4C07-B4B9-0208-C8A6-697DF18C9B6F}"/>
              </a:ext>
            </a:extLst>
          </p:cNvPr>
          <p:cNvSpPr/>
          <p:nvPr/>
        </p:nvSpPr>
        <p:spPr>
          <a:xfrm>
            <a:off x="1077864" y="3124200"/>
            <a:ext cx="4513824" cy="29718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02846-A376-8452-71AA-EB4C585A39C3}"/>
              </a:ext>
            </a:extLst>
          </p:cNvPr>
          <p:cNvSpPr txBox="1"/>
          <p:nvPr/>
        </p:nvSpPr>
        <p:spPr>
          <a:xfrm>
            <a:off x="2140976" y="2047785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155EE-28CE-4C2E-6A71-E2CBBA80F5A5}"/>
              </a:ext>
            </a:extLst>
          </p:cNvPr>
          <p:cNvSpPr txBox="1"/>
          <p:nvPr/>
        </p:nvSpPr>
        <p:spPr>
          <a:xfrm>
            <a:off x="2140976" y="3365152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36198C-7926-E41A-4458-86CF8A4BA001}"/>
              </a:ext>
            </a:extLst>
          </p:cNvPr>
          <p:cNvSpPr/>
          <p:nvPr/>
        </p:nvSpPr>
        <p:spPr>
          <a:xfrm>
            <a:off x="1575008" y="4309417"/>
            <a:ext cx="3519536" cy="1549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94C12-F53E-A148-7EE2-A2D226D1CFB7}"/>
              </a:ext>
            </a:extLst>
          </p:cNvPr>
          <p:cNvSpPr txBox="1"/>
          <p:nvPr/>
        </p:nvSpPr>
        <p:spPr>
          <a:xfrm>
            <a:off x="2140976" y="458194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7A797-FB74-CEE4-C7E7-717B89F55915}"/>
              </a:ext>
            </a:extLst>
          </p:cNvPr>
          <p:cNvSpPr txBox="1"/>
          <p:nvPr/>
        </p:nvSpPr>
        <p:spPr>
          <a:xfrm>
            <a:off x="6723623" y="1866900"/>
            <a:ext cx="53098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b="0" dirty="0"/>
              <a:t>A means of producing/developing AI.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i="0" dirty="0">
                <a:effectLst/>
              </a:rPr>
              <a:t>Using </a:t>
            </a:r>
            <a:r>
              <a:rPr lang="en-AU" sz="2400" b="0" i="0" dirty="0">
                <a:effectLst/>
              </a:rPr>
              <a:t>machines to </a:t>
            </a:r>
            <a:r>
              <a:rPr lang="en-AU" sz="2400" b="1" i="0" dirty="0">
                <a:effectLst/>
              </a:rPr>
              <a:t>extract knowledge from data and learn from it autonomously.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sz="2400" dirty="0"/>
              <a:t>The computers “learn” without being explicitly programmed to do so.</a:t>
            </a:r>
            <a:endParaRPr lang="en-AU" sz="2400" i="0" dirty="0">
              <a:effectLst/>
            </a:endParaRPr>
          </a:p>
          <a:p>
            <a:br>
              <a:rPr lang="en-AU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0322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>
            <a:norm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5179142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3Blue1Browns. (2017, Oct 17). </a:t>
            </a:r>
            <a:r>
              <a:rPr lang="en-AU" sz="1400" i="1" dirty="0">
                <a:effectLst/>
              </a:rPr>
              <a:t>Gradient descent, how neural networks learn | Chapter 2, Deep learning </a:t>
            </a:r>
            <a:r>
              <a:rPr lang="en-AU" sz="1400" dirty="0">
                <a:effectLst/>
              </a:rPr>
              <a:t>[Video]. YouTube. </a:t>
            </a:r>
            <a:r>
              <a:rPr lang="en-AU" sz="1400" u="sng" dirty="0">
                <a:effectLst/>
                <a:hlinkClick r:id="rId2"/>
              </a:rPr>
              <a:t>https://www.youtube.com/watch?v=IHZwWFHWa-w</a:t>
            </a:r>
            <a:endParaRPr lang="en-AU" sz="1400" u="sng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The AI tech behind scary-real celebrity 'deepfakes' is being used to create completely fictitious faces, cats, and Airbnb listings. (2022). Retrieved 16 May 2022, from </a:t>
            </a:r>
            <a:r>
              <a:rPr lang="en-AU" sz="1400" dirty="0">
                <a:effectLst/>
                <a:hlinkClick r:id="rId3"/>
              </a:rPr>
              <a:t>https://www.businessinsider.com/deepfake-tech-create-fictitious-faces-cats-airbnb-listings-2019-2</a:t>
            </a:r>
            <a:endParaRPr lang="en-AU" sz="1400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Weaponised deep fakes. (2022). Retrieved 16 May 2022, from </a:t>
            </a:r>
            <a:r>
              <a:rPr lang="en-AU" sz="1400" dirty="0">
                <a:effectLst/>
                <a:hlinkClick r:id="rId4"/>
              </a:rPr>
              <a:t>https://www.aspi.org.au/report/weaponised-deep-fakes</a:t>
            </a:r>
            <a:endParaRPr lang="en-AU" sz="1400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cs typeface="Arial" panose="020B0604020202020204" pitchFamily="34" charset="0"/>
              </a:rPr>
              <a:t>Zhang, T. (2022). Deepfake generation and detection, a survey. Multimedia Tools and Applications, 1-18.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Kuncoro</a:t>
            </a:r>
            <a:r>
              <a:rPr lang="en-AU" sz="1400" dirty="0">
                <a:cs typeface="Arial" panose="020B0604020202020204" pitchFamily="34" charset="0"/>
              </a:rPr>
              <a:t>, C., Luo, W. J., &amp; </a:t>
            </a:r>
            <a:r>
              <a:rPr lang="en-AU" sz="1400" dirty="0" err="1">
                <a:cs typeface="Arial" panose="020B0604020202020204" pitchFamily="34" charset="0"/>
              </a:rPr>
              <a:t>Kuan</a:t>
            </a:r>
            <a:r>
              <a:rPr lang="en-AU" sz="1400" dirty="0">
                <a:cs typeface="Arial" panose="020B0604020202020204" pitchFamily="34" charset="0"/>
              </a:rPr>
              <a:t>, Y. D. (2020). Wireless photoplethysmography sensor for continuous blood pressure </a:t>
            </a:r>
            <a:r>
              <a:rPr lang="en-AU" sz="1400" dirty="0" err="1">
                <a:cs typeface="Arial" panose="020B0604020202020204" pitchFamily="34" charset="0"/>
              </a:rPr>
              <a:t>biosignal</a:t>
            </a:r>
            <a:r>
              <a:rPr lang="en-AU" sz="1400" dirty="0">
                <a:cs typeface="Arial" panose="020B0604020202020204" pitchFamily="34" charset="0"/>
              </a:rPr>
              <a:t> shape acquisition. Journal of Sensors, 2020.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cs typeface="Arial" panose="020B0604020202020204" pitchFamily="34" charset="0"/>
              </a:rPr>
              <a:t>The Verge. 2022. AP Twitter account hacked, makes false claim of explosions at White House (update). [online] Available at: &lt;https://www.theverge.com/2013/4/23/4257392/ap-twitter-hacked-claims-explosions-white-house-president-injured&gt; [Accessed 16 May 2022].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Roop</a:t>
            </a:r>
            <a:r>
              <a:rPr lang="en-AU" sz="1400" dirty="0">
                <a:cs typeface="Arial" panose="020B0604020202020204" pitchFamily="34" charset="0"/>
              </a:rPr>
              <a:t>-unleashed. Available online: https://</a:t>
            </a:r>
            <a:r>
              <a:rPr lang="en-AU" sz="1400" dirty="0" err="1">
                <a:cs typeface="Arial" panose="020B0604020202020204" pitchFamily="34" charset="0"/>
              </a:rPr>
              <a:t>github.com</a:t>
            </a:r>
            <a:r>
              <a:rPr lang="en-AU" sz="1400" dirty="0">
                <a:cs typeface="Arial" panose="020B0604020202020204" pitchFamily="34" charset="0"/>
              </a:rPr>
              <a:t>/C0untFloyd/</a:t>
            </a:r>
            <a:r>
              <a:rPr lang="en-AU" sz="1400" dirty="0" err="1">
                <a:cs typeface="Arial" panose="020B0604020202020204" pitchFamily="34" charset="0"/>
              </a:rPr>
              <a:t>roop</a:t>
            </a:r>
            <a:r>
              <a:rPr lang="en-AU" sz="1400" dirty="0">
                <a:cs typeface="Arial" panose="020B0604020202020204" pitchFamily="34" charset="0"/>
              </a:rPr>
              <a:t>-unleashed.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Greshake</a:t>
            </a:r>
            <a:r>
              <a:rPr lang="en-AU" sz="1400" dirty="0">
                <a:cs typeface="Arial" panose="020B0604020202020204" pitchFamily="34" charset="0"/>
              </a:rPr>
              <a:t>, K., </a:t>
            </a:r>
            <a:r>
              <a:rPr lang="en-AU" sz="1400" dirty="0" err="1">
                <a:cs typeface="Arial" panose="020B0604020202020204" pitchFamily="34" charset="0"/>
              </a:rPr>
              <a:t>Abdelnabi</a:t>
            </a:r>
            <a:r>
              <a:rPr lang="en-AU" sz="1400" dirty="0">
                <a:cs typeface="Arial" panose="020B0604020202020204" pitchFamily="34" charset="0"/>
              </a:rPr>
              <a:t>, S., Mishra, S., Endres, C., </a:t>
            </a:r>
            <a:r>
              <a:rPr lang="en-AU" sz="1400" dirty="0" err="1">
                <a:cs typeface="Arial" panose="020B0604020202020204" pitchFamily="34" charset="0"/>
              </a:rPr>
              <a:t>Holz</a:t>
            </a:r>
            <a:r>
              <a:rPr lang="en-AU" sz="1400" dirty="0">
                <a:cs typeface="Arial" panose="020B0604020202020204" pitchFamily="34" charset="0"/>
              </a:rPr>
              <a:t>, T., &amp; Fritz, M. (2023). More than you've asked for: A Comprehensive Analysis of Novel Prompt Injection Threats to Application-Integrated Large Language Models. </a:t>
            </a:r>
            <a:r>
              <a:rPr lang="en-AU" sz="1400" dirty="0" err="1">
                <a:cs typeface="Arial" panose="020B0604020202020204" pitchFamily="34" charset="0"/>
              </a:rPr>
              <a:t>arXiv</a:t>
            </a:r>
            <a:r>
              <a:rPr lang="en-AU" sz="1400" dirty="0">
                <a:cs typeface="Arial" panose="020B0604020202020204" pitchFamily="34" charset="0"/>
              </a:rPr>
              <a:t> preprint arXiv:2302.12173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cs typeface="Arial" panose="020B0604020202020204" pitchFamily="34" charset="0"/>
              </a:rPr>
              <a:t>Zhang, </a:t>
            </a:r>
            <a:r>
              <a:rPr lang="en-AU" sz="1400" dirty="0" err="1">
                <a:cs typeface="Arial" panose="020B0604020202020204" pitchFamily="34" charset="0"/>
              </a:rPr>
              <a:t>Zhexin</a:t>
            </a:r>
            <a:r>
              <a:rPr lang="en-AU" sz="1400" dirty="0">
                <a:cs typeface="Arial" panose="020B0604020202020204" pitchFamily="34" charset="0"/>
              </a:rPr>
              <a:t>, et al. "Defending large language models against jailbreaking attacks through goal prioritization." </a:t>
            </a:r>
            <a:r>
              <a:rPr lang="en-AU" sz="1400" dirty="0" err="1">
                <a:cs typeface="Arial" panose="020B0604020202020204" pitchFamily="34" charset="0"/>
              </a:rPr>
              <a:t>arXiv</a:t>
            </a:r>
            <a:r>
              <a:rPr lang="en-AU" sz="1400" dirty="0">
                <a:cs typeface="Arial" panose="020B0604020202020204" pitchFamily="34" charset="0"/>
              </a:rPr>
              <a:t> preprint arXiv:2311.09096 (2023)..</a:t>
            </a:r>
          </a:p>
          <a:p>
            <a:pPr marL="379800" indent="-342900">
              <a:buFont typeface="+mj-lt"/>
              <a:buAutoNum type="arabicPeriod" startAt="9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 startAt="9"/>
            </a:pPr>
            <a:endParaRPr lang="en-AU" sz="1400" dirty="0">
              <a:cs typeface="Arial" panose="020B0604020202020204" pitchFamily="34" charset="0"/>
            </a:endParaRPr>
          </a:p>
          <a:p>
            <a:endParaRPr lang="en-AU" sz="1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0EE2-6C36-3D4B-BDC8-A75F9ECF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Intelligence? Machine Learning?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68CA2A-A54A-5025-F2A4-138F046B8F43}"/>
              </a:ext>
            </a:extLst>
          </p:cNvPr>
          <p:cNvSpPr/>
          <p:nvPr/>
        </p:nvSpPr>
        <p:spPr>
          <a:xfrm>
            <a:off x="578876" y="1866900"/>
            <a:ext cx="5511800" cy="43815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9C4C07-B4B9-0208-C8A6-697DF18C9B6F}"/>
              </a:ext>
            </a:extLst>
          </p:cNvPr>
          <p:cNvSpPr/>
          <p:nvPr/>
        </p:nvSpPr>
        <p:spPr>
          <a:xfrm>
            <a:off x="1077864" y="3124200"/>
            <a:ext cx="4513824" cy="29718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02846-A376-8452-71AA-EB4C585A39C3}"/>
              </a:ext>
            </a:extLst>
          </p:cNvPr>
          <p:cNvSpPr txBox="1"/>
          <p:nvPr/>
        </p:nvSpPr>
        <p:spPr>
          <a:xfrm>
            <a:off x="2140976" y="2047785"/>
            <a:ext cx="23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Artificial Intelligence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155EE-28CE-4C2E-6A71-E2CBBA80F5A5}"/>
              </a:ext>
            </a:extLst>
          </p:cNvPr>
          <p:cNvSpPr txBox="1"/>
          <p:nvPr/>
        </p:nvSpPr>
        <p:spPr>
          <a:xfrm>
            <a:off x="2140976" y="3365152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Machine Learning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36198C-7926-E41A-4458-86CF8A4BA001}"/>
              </a:ext>
            </a:extLst>
          </p:cNvPr>
          <p:cNvSpPr/>
          <p:nvPr/>
        </p:nvSpPr>
        <p:spPr>
          <a:xfrm>
            <a:off x="1575008" y="4309417"/>
            <a:ext cx="3519536" cy="15494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94C12-F53E-A148-7EE2-A2D226D1CFB7}"/>
              </a:ext>
            </a:extLst>
          </p:cNvPr>
          <p:cNvSpPr txBox="1"/>
          <p:nvPr/>
        </p:nvSpPr>
        <p:spPr>
          <a:xfrm>
            <a:off x="2140976" y="4581945"/>
            <a:ext cx="238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7A797-FB74-CEE4-C7E7-717B89F55915}"/>
              </a:ext>
            </a:extLst>
          </p:cNvPr>
          <p:cNvSpPr txBox="1"/>
          <p:nvPr/>
        </p:nvSpPr>
        <p:spPr>
          <a:xfrm>
            <a:off x="6723624" y="1866900"/>
            <a:ext cx="48788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subset of ML that uses </a:t>
            </a:r>
            <a:r>
              <a:rPr lang="en-US" sz="2400" b="1" dirty="0"/>
              <a:t>large-scale artificial neural network</a:t>
            </a:r>
            <a:r>
              <a:rPr lang="en-US" sz="2400" dirty="0"/>
              <a:t>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These try to </a:t>
            </a:r>
            <a:r>
              <a:rPr lang="en-US" sz="2400" b="1" dirty="0"/>
              <a:t>mimic the learning process of the human brain.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Often requires large amounts of data and </a:t>
            </a:r>
            <a:r>
              <a:rPr lang="en-US" sz="2400" dirty="0" err="1"/>
              <a:t>specialised</a:t>
            </a:r>
            <a:r>
              <a:rPr lang="en-US" sz="2400" dirty="0"/>
              <a:t> GPUs for training.</a:t>
            </a:r>
          </a:p>
        </p:txBody>
      </p:sp>
    </p:spTree>
    <p:extLst>
      <p:ext uri="{BB962C8B-B14F-4D97-AF65-F5344CB8AC3E}">
        <p14:creationId xmlns:p14="http://schemas.microsoft.com/office/powerpoint/2010/main" val="243577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7C798FC-F522-DD97-9D19-F6DDB60ADC8C}"/>
              </a:ext>
            </a:extLst>
          </p:cNvPr>
          <p:cNvSpPr/>
          <p:nvPr/>
        </p:nvSpPr>
        <p:spPr bwMode="auto">
          <a:xfrm>
            <a:off x="4700223" y="3265884"/>
            <a:ext cx="3603174" cy="257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CD9C5-8F1B-30C7-D5E0-61157CAE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664"/>
            <a:ext cx="10353762" cy="1257300"/>
          </a:xfrm>
        </p:spPr>
        <p:txBody>
          <a:bodyPr/>
          <a:lstStyle/>
          <a:p>
            <a:r>
              <a:rPr lang="en-AU" dirty="0"/>
              <a:t>Machine Learning Pipeline: Training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399B9D-3AFF-D41A-0993-C1A3020FC4C7}"/>
              </a:ext>
            </a:extLst>
          </p:cNvPr>
          <p:cNvSpPr/>
          <p:nvPr/>
        </p:nvSpPr>
        <p:spPr bwMode="auto">
          <a:xfrm>
            <a:off x="521290" y="2790396"/>
            <a:ext cx="3165845" cy="3621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CA3F2FA-4354-923D-01AC-4962D2309491}"/>
              </a:ext>
            </a:extLst>
          </p:cNvPr>
          <p:cNvSpPr/>
          <p:nvPr/>
        </p:nvSpPr>
        <p:spPr>
          <a:xfrm>
            <a:off x="9765938" y="5049346"/>
            <a:ext cx="1714244" cy="542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Re-training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0FF396-5E71-71C8-C3EF-37BFB9813331}"/>
              </a:ext>
            </a:extLst>
          </p:cNvPr>
          <p:cNvSpPr txBox="1"/>
          <p:nvPr/>
        </p:nvSpPr>
        <p:spPr>
          <a:xfrm>
            <a:off x="9945887" y="4263443"/>
            <a:ext cx="119936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ea typeface="Helvetica Neue Light" panose="02000403000000020004" pitchFamily="2" charset="0"/>
              </a:rPr>
              <a:t>[ Orange ]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F0C28B-4C0E-D12F-DA10-40A111686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47" t="52911"/>
          <a:stretch/>
        </p:blipFill>
        <p:spPr>
          <a:xfrm>
            <a:off x="2748613" y="3709636"/>
            <a:ext cx="636189" cy="588716"/>
          </a:xfrm>
          <a:prstGeom prst="rect">
            <a:avLst/>
          </a:prstGeom>
        </p:spPr>
      </p:pic>
      <p:pic>
        <p:nvPicPr>
          <p:cNvPr id="28" name="Graphic 27" descr="Line arrow: Rotate right">
            <a:extLst>
              <a:ext uri="{FF2B5EF4-FFF2-40B4-BE49-F238E27FC236}">
                <a16:creationId xmlns:a16="http://schemas.microsoft.com/office/drawing/2014/main" id="{DC3A23C9-7390-F361-A207-CF6CA4608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682393">
            <a:off x="8425690" y="4108863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C546BD-881E-30E9-F1CD-0ECBB63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4356" y="4129001"/>
            <a:ext cx="651570" cy="6648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DEACC-E974-221A-9E96-34CD5D3A1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26" r="60886"/>
          <a:stretch/>
        </p:blipFill>
        <p:spPr>
          <a:xfrm>
            <a:off x="1743310" y="3745452"/>
            <a:ext cx="595984" cy="578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4D5D53-466E-748C-D836-9226634D5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17" b="50000"/>
          <a:stretch/>
        </p:blipFill>
        <p:spPr>
          <a:xfrm>
            <a:off x="1202772" y="5086820"/>
            <a:ext cx="657986" cy="62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4285AE-EB6E-D135-AAD2-7581EF7FC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339" b="47813"/>
          <a:stretch/>
        </p:blipFill>
        <p:spPr>
          <a:xfrm>
            <a:off x="819928" y="3733260"/>
            <a:ext cx="573833" cy="65244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F14AB1-E856-BDC3-6849-725FA4AAA219}"/>
              </a:ext>
            </a:extLst>
          </p:cNvPr>
          <p:cNvSpPr/>
          <p:nvPr/>
        </p:nvSpPr>
        <p:spPr>
          <a:xfrm>
            <a:off x="292691" y="4311787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Pizza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F8FC7-3061-AD69-E313-BC4647EE4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421" y="3020263"/>
            <a:ext cx="19794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Training Dataset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75C482-6092-1FF3-A3F8-539BD1464C1F}"/>
              </a:ext>
            </a:extLst>
          </p:cNvPr>
          <p:cNvSpPr/>
          <p:nvPr/>
        </p:nvSpPr>
        <p:spPr>
          <a:xfrm>
            <a:off x="1383060" y="4314707"/>
            <a:ext cx="1278866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Apple ]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F0A2C2A-2BC4-26B4-6DD5-6F0A9386FE41}"/>
              </a:ext>
            </a:extLst>
          </p:cNvPr>
          <p:cNvSpPr/>
          <p:nvPr/>
        </p:nvSpPr>
        <p:spPr>
          <a:xfrm>
            <a:off x="2286895" y="4311238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Grapes ]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51BEB5-7BAE-8881-FF88-A742BA5549F6}"/>
              </a:ext>
            </a:extLst>
          </p:cNvPr>
          <p:cNvSpPr/>
          <p:nvPr/>
        </p:nvSpPr>
        <p:spPr>
          <a:xfrm>
            <a:off x="782954" y="5627973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Hotdog ]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1AE110A-73C1-826D-578A-297E621A5632}"/>
              </a:ext>
            </a:extLst>
          </p:cNvPr>
          <p:cNvSpPr/>
          <p:nvPr/>
        </p:nvSpPr>
        <p:spPr>
          <a:xfrm>
            <a:off x="368343" y="1283596"/>
            <a:ext cx="1529198" cy="744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Data Collection</a:t>
            </a:r>
          </a:p>
        </p:txBody>
      </p:sp>
      <p:pic>
        <p:nvPicPr>
          <p:cNvPr id="24" name="Graphic 23" descr="Line arrow: Straight">
            <a:extLst>
              <a:ext uri="{FF2B5EF4-FFF2-40B4-BE49-F238E27FC236}">
                <a16:creationId xmlns:a16="http://schemas.microsoft.com/office/drawing/2014/main" id="{CB141A2B-27E6-30DF-FA0C-6AB57A3342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961899" y="1506524"/>
            <a:ext cx="421401" cy="360420"/>
          </a:xfrm>
          <a:prstGeom prst="rect">
            <a:avLst/>
          </a:prstGeom>
        </p:spPr>
      </p:pic>
      <p:pic>
        <p:nvPicPr>
          <p:cNvPr id="26" name="Picture 25" descr="A white line with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AA1BE3F5-9A82-C497-7A70-37BD9F63F2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392" y="3779547"/>
            <a:ext cx="2818177" cy="19893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F730BD-D46B-F637-30E3-FDA9852AF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2552" y="3379437"/>
            <a:ext cx="34858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Machine Learning </a:t>
            </a:r>
            <a:r>
              <a:rPr lang="en-US" altLang="en-US" sz="2000" b="1" dirty="0">
                <a:latin typeface="+mn-lt"/>
                <a:ea typeface="Helvetica Neue Light" panose="02000403000000020004" pitchFamily="2" charset="0"/>
              </a:rPr>
              <a:t>Model</a:t>
            </a:r>
          </a:p>
        </p:txBody>
      </p:sp>
      <p:pic>
        <p:nvPicPr>
          <p:cNvPr id="32" name="Graphic 31" descr="Line arrow: Straight">
            <a:extLst>
              <a:ext uri="{FF2B5EF4-FFF2-40B4-BE49-F238E27FC236}">
                <a16:creationId xmlns:a16="http://schemas.microsoft.com/office/drawing/2014/main" id="{9516F85C-98E9-7890-35E3-88B4F3832F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883304" y="4349406"/>
            <a:ext cx="421401" cy="36042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435BD18-92A9-E5AE-0B9D-77F3CE5E1291}"/>
              </a:ext>
            </a:extLst>
          </p:cNvPr>
          <p:cNvSpPr/>
          <p:nvPr/>
        </p:nvSpPr>
        <p:spPr>
          <a:xfrm>
            <a:off x="9765938" y="3319916"/>
            <a:ext cx="1714244" cy="542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Evaluation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0BF542E-7D36-6D0A-706C-A4A42EA5096F}"/>
              </a:ext>
            </a:extLst>
          </p:cNvPr>
          <p:cNvSpPr/>
          <p:nvPr/>
        </p:nvSpPr>
        <p:spPr>
          <a:xfrm>
            <a:off x="4479946" y="1953556"/>
            <a:ext cx="7468214" cy="44605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8C450-480F-5558-FA55-529E397E0908}"/>
              </a:ext>
            </a:extLst>
          </p:cNvPr>
          <p:cNvSpPr txBox="1"/>
          <p:nvPr/>
        </p:nvSpPr>
        <p:spPr>
          <a:xfrm>
            <a:off x="6860313" y="2205779"/>
            <a:ext cx="2888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Training the Model</a:t>
            </a:r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093941C8-AA3E-FA31-65B7-5B85D0E4E9C0}"/>
              </a:ext>
            </a:extLst>
          </p:cNvPr>
          <p:cNvSpPr/>
          <p:nvPr/>
        </p:nvSpPr>
        <p:spPr>
          <a:xfrm>
            <a:off x="11128232" y="4118079"/>
            <a:ext cx="651570" cy="707563"/>
          </a:xfrm>
          <a:prstGeom prst="mathMultiply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68898-F827-8172-8D2A-6A199FE62829}"/>
              </a:ext>
            </a:extLst>
          </p:cNvPr>
          <p:cNvSpPr txBox="1"/>
          <p:nvPr/>
        </p:nvSpPr>
        <p:spPr>
          <a:xfrm>
            <a:off x="2403650" y="5188706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 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D25ED4A-DF12-16CE-94F8-E6824B05D098}"/>
              </a:ext>
            </a:extLst>
          </p:cNvPr>
          <p:cNvSpPr/>
          <p:nvPr/>
        </p:nvSpPr>
        <p:spPr>
          <a:xfrm>
            <a:off x="2447658" y="1292252"/>
            <a:ext cx="1646346" cy="744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Preprocessing</a:t>
            </a:r>
          </a:p>
        </p:txBody>
      </p:sp>
      <p:pic>
        <p:nvPicPr>
          <p:cNvPr id="10" name="Graphic 9" descr="Line arrow: Straight">
            <a:extLst>
              <a:ext uri="{FF2B5EF4-FFF2-40B4-BE49-F238E27FC236}">
                <a16:creationId xmlns:a16="http://schemas.microsoft.com/office/drawing/2014/main" id="{9EC1E784-8C1E-2D93-9125-30BAD7DD3A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220505">
            <a:off x="2634052" y="2218470"/>
            <a:ext cx="421401" cy="3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6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7C798FC-F522-DD97-9D19-F6DDB60ADC8C}"/>
              </a:ext>
            </a:extLst>
          </p:cNvPr>
          <p:cNvSpPr/>
          <p:nvPr/>
        </p:nvSpPr>
        <p:spPr bwMode="auto">
          <a:xfrm>
            <a:off x="4700223" y="3265884"/>
            <a:ext cx="3603174" cy="257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CD9C5-8F1B-30C7-D5E0-61157CAE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664"/>
            <a:ext cx="10353762" cy="1257300"/>
          </a:xfrm>
        </p:spPr>
        <p:txBody>
          <a:bodyPr/>
          <a:lstStyle/>
          <a:p>
            <a:r>
              <a:rPr lang="en-AU" dirty="0"/>
              <a:t>Machine Learning Pipeline: Training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399B9D-3AFF-D41A-0993-C1A3020FC4C7}"/>
              </a:ext>
            </a:extLst>
          </p:cNvPr>
          <p:cNvSpPr/>
          <p:nvPr/>
        </p:nvSpPr>
        <p:spPr bwMode="auto">
          <a:xfrm>
            <a:off x="521290" y="2790396"/>
            <a:ext cx="3165845" cy="3621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CA3F2FA-4354-923D-01AC-4962D2309491}"/>
              </a:ext>
            </a:extLst>
          </p:cNvPr>
          <p:cNvSpPr/>
          <p:nvPr/>
        </p:nvSpPr>
        <p:spPr>
          <a:xfrm>
            <a:off x="9765938" y="5049346"/>
            <a:ext cx="1714244" cy="542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Done!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F0C28B-4C0E-D12F-DA10-40A111686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47" t="52911"/>
          <a:stretch/>
        </p:blipFill>
        <p:spPr>
          <a:xfrm>
            <a:off x="2748613" y="3709636"/>
            <a:ext cx="636189" cy="588716"/>
          </a:xfrm>
          <a:prstGeom prst="rect">
            <a:avLst/>
          </a:prstGeom>
        </p:spPr>
      </p:pic>
      <p:pic>
        <p:nvPicPr>
          <p:cNvPr id="28" name="Graphic 27" descr="Line arrow: Rotate right">
            <a:extLst>
              <a:ext uri="{FF2B5EF4-FFF2-40B4-BE49-F238E27FC236}">
                <a16:creationId xmlns:a16="http://schemas.microsoft.com/office/drawing/2014/main" id="{DC3A23C9-7390-F361-A207-CF6CA4608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682393">
            <a:off x="8425690" y="4108863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C546BD-881E-30E9-F1CD-0ECBB6358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4356" y="4129001"/>
            <a:ext cx="651570" cy="6648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ADEACC-E974-221A-9E96-34CD5D3A1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26" r="60886"/>
          <a:stretch/>
        </p:blipFill>
        <p:spPr>
          <a:xfrm>
            <a:off x="1743310" y="3745452"/>
            <a:ext cx="595984" cy="578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4D5D53-466E-748C-D836-9226634D5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17" b="50000"/>
          <a:stretch/>
        </p:blipFill>
        <p:spPr>
          <a:xfrm>
            <a:off x="1202772" y="5086820"/>
            <a:ext cx="657986" cy="625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4285AE-EB6E-D135-AAD2-7581EF7FC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339" b="47813"/>
          <a:stretch/>
        </p:blipFill>
        <p:spPr>
          <a:xfrm>
            <a:off x="819928" y="3733260"/>
            <a:ext cx="573833" cy="65244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F14AB1-E856-BDC3-6849-725FA4AAA219}"/>
              </a:ext>
            </a:extLst>
          </p:cNvPr>
          <p:cNvSpPr/>
          <p:nvPr/>
        </p:nvSpPr>
        <p:spPr>
          <a:xfrm>
            <a:off x="292691" y="4311787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Pizza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F8FC7-3061-AD69-E313-BC4647EE4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421" y="3020263"/>
            <a:ext cx="19794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Training Dataset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75C482-6092-1FF3-A3F8-539BD1464C1F}"/>
              </a:ext>
            </a:extLst>
          </p:cNvPr>
          <p:cNvSpPr/>
          <p:nvPr/>
        </p:nvSpPr>
        <p:spPr>
          <a:xfrm>
            <a:off x="1383060" y="4314707"/>
            <a:ext cx="1278866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Apple ]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F0A2C2A-2BC4-26B4-6DD5-6F0A9386FE41}"/>
              </a:ext>
            </a:extLst>
          </p:cNvPr>
          <p:cNvSpPr/>
          <p:nvPr/>
        </p:nvSpPr>
        <p:spPr>
          <a:xfrm>
            <a:off x="2286895" y="4311238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Grapes ]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51BEB5-7BAE-8881-FF88-A742BA5549F6}"/>
              </a:ext>
            </a:extLst>
          </p:cNvPr>
          <p:cNvSpPr/>
          <p:nvPr/>
        </p:nvSpPr>
        <p:spPr>
          <a:xfrm>
            <a:off x="782954" y="5627973"/>
            <a:ext cx="1559623" cy="54268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[ Hotdog ]</a:t>
            </a:r>
          </a:p>
        </p:txBody>
      </p:sp>
      <p:pic>
        <p:nvPicPr>
          <p:cNvPr id="26" name="Picture 25" descr="A white line with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AA1BE3F5-9A82-C497-7A70-37BD9F63F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392" y="3779547"/>
            <a:ext cx="2818177" cy="19893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2F730BD-D46B-F637-30E3-FDA9852AF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2552" y="3379437"/>
            <a:ext cx="348585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latin typeface="+mn-lt"/>
                <a:ea typeface="Helvetica Neue Light" panose="02000403000000020004" pitchFamily="2" charset="0"/>
              </a:rPr>
              <a:t>Machine Learning </a:t>
            </a:r>
            <a:r>
              <a:rPr lang="en-US" altLang="en-US" sz="2000" b="1" dirty="0">
                <a:latin typeface="+mn-lt"/>
                <a:ea typeface="Helvetica Neue Light" panose="02000403000000020004" pitchFamily="2" charset="0"/>
              </a:rPr>
              <a:t>Model</a:t>
            </a:r>
          </a:p>
        </p:txBody>
      </p:sp>
      <p:pic>
        <p:nvPicPr>
          <p:cNvPr id="32" name="Graphic 31" descr="Line arrow: Straight">
            <a:extLst>
              <a:ext uri="{FF2B5EF4-FFF2-40B4-BE49-F238E27FC236}">
                <a16:creationId xmlns:a16="http://schemas.microsoft.com/office/drawing/2014/main" id="{9516F85C-98E9-7890-35E3-88B4F3832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3883304" y="4349406"/>
            <a:ext cx="421401" cy="36042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435BD18-92A9-E5AE-0B9D-77F3CE5E1291}"/>
              </a:ext>
            </a:extLst>
          </p:cNvPr>
          <p:cNvSpPr/>
          <p:nvPr/>
        </p:nvSpPr>
        <p:spPr>
          <a:xfrm>
            <a:off x="9765938" y="3319916"/>
            <a:ext cx="1714244" cy="542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Evaluation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0BF542E-7D36-6D0A-706C-A4A42EA5096F}"/>
              </a:ext>
            </a:extLst>
          </p:cNvPr>
          <p:cNvSpPr/>
          <p:nvPr/>
        </p:nvSpPr>
        <p:spPr>
          <a:xfrm>
            <a:off x="4479946" y="1953556"/>
            <a:ext cx="7468214" cy="44605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B8C450-480F-5558-FA55-529E397E0908}"/>
              </a:ext>
            </a:extLst>
          </p:cNvPr>
          <p:cNvSpPr txBox="1"/>
          <p:nvPr/>
        </p:nvSpPr>
        <p:spPr>
          <a:xfrm>
            <a:off x="6860313" y="2205779"/>
            <a:ext cx="2888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Training 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68898-F827-8172-8D2A-6A199FE62829}"/>
              </a:ext>
            </a:extLst>
          </p:cNvPr>
          <p:cNvSpPr txBox="1"/>
          <p:nvPr/>
        </p:nvSpPr>
        <p:spPr>
          <a:xfrm>
            <a:off x="2403650" y="5188706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. . .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8D9F1-3DAA-B2F2-D5BC-1565938435DF}"/>
              </a:ext>
            </a:extLst>
          </p:cNvPr>
          <p:cNvSpPr txBox="1"/>
          <p:nvPr/>
        </p:nvSpPr>
        <p:spPr>
          <a:xfrm>
            <a:off x="9909311" y="4263443"/>
            <a:ext cx="146347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ea typeface="Helvetica Neue Light" panose="02000403000000020004" pitchFamily="2" charset="0"/>
              </a:rPr>
              <a:t>[ Ice cream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27BA2-7115-37D8-616F-18883B7D54E8}"/>
              </a:ext>
            </a:extLst>
          </p:cNvPr>
          <p:cNvSpPr txBox="1"/>
          <p:nvPr/>
        </p:nvSpPr>
        <p:spPr>
          <a:xfrm>
            <a:off x="11309457" y="4227297"/>
            <a:ext cx="467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✅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D32696-8497-BDBC-2E96-E466E6D9D4D2}"/>
              </a:ext>
            </a:extLst>
          </p:cNvPr>
          <p:cNvSpPr/>
          <p:nvPr/>
        </p:nvSpPr>
        <p:spPr>
          <a:xfrm>
            <a:off x="368343" y="1283596"/>
            <a:ext cx="1529198" cy="744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Data Collection</a:t>
            </a:r>
          </a:p>
        </p:txBody>
      </p:sp>
      <p:pic>
        <p:nvPicPr>
          <p:cNvPr id="12" name="Graphic 11" descr="Line arrow: Straight">
            <a:extLst>
              <a:ext uri="{FF2B5EF4-FFF2-40B4-BE49-F238E27FC236}">
                <a16:creationId xmlns:a16="http://schemas.microsoft.com/office/drawing/2014/main" id="{31D2766E-24AA-1427-CB27-28C41BFC2A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1961899" y="1506524"/>
            <a:ext cx="421401" cy="36042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2E5BD44-1458-18EC-2413-AD4EFB048EE9}"/>
              </a:ext>
            </a:extLst>
          </p:cNvPr>
          <p:cNvSpPr/>
          <p:nvPr/>
        </p:nvSpPr>
        <p:spPr>
          <a:xfrm>
            <a:off x="2447658" y="1292252"/>
            <a:ext cx="1646346" cy="744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ea typeface="Helvetica Neue Light" panose="02000403000000020004" pitchFamily="2" charset="0"/>
              </a:rPr>
              <a:t>Preprocessing</a:t>
            </a:r>
          </a:p>
        </p:txBody>
      </p:sp>
      <p:pic>
        <p:nvPicPr>
          <p:cNvPr id="19" name="Graphic 18" descr="Line arrow: Straight">
            <a:extLst>
              <a:ext uri="{FF2B5EF4-FFF2-40B4-BE49-F238E27FC236}">
                <a16:creationId xmlns:a16="http://schemas.microsoft.com/office/drawing/2014/main" id="{75EBC7A3-B982-8687-165C-FA566D3FA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220505">
            <a:off x="2634052" y="2218470"/>
            <a:ext cx="421401" cy="3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0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D9C5-8F1B-30C7-D5E0-61157CAE6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664"/>
            <a:ext cx="10353762" cy="1257300"/>
          </a:xfrm>
        </p:spPr>
        <p:txBody>
          <a:bodyPr/>
          <a:lstStyle/>
          <a:p>
            <a:r>
              <a:rPr lang="en-AU" dirty="0"/>
              <a:t>Machine Learning Pipeline: Predictions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0B254F-4B07-683E-32E7-67A6E73CB933}"/>
              </a:ext>
            </a:extLst>
          </p:cNvPr>
          <p:cNvSpPr/>
          <p:nvPr/>
        </p:nvSpPr>
        <p:spPr bwMode="auto">
          <a:xfrm>
            <a:off x="2786079" y="2630733"/>
            <a:ext cx="3603174" cy="257160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800" dirty="0">
              <a:solidFill>
                <a:schemeClr val="tx1"/>
              </a:solidFill>
              <a:ea typeface="Helvetica Neue Light" panose="02000403000000020004" pitchFamily="2" charset="0"/>
            </a:endParaRPr>
          </a:p>
        </p:txBody>
      </p:sp>
      <p:pic>
        <p:nvPicPr>
          <p:cNvPr id="10" name="Picture 9" descr="A white line with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7E105E8B-B549-F18C-FCE5-DFBD9E9D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48" y="3144396"/>
            <a:ext cx="2818177" cy="1989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E780C2-7331-CF2A-FAAB-55552F1C37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408" y="2744286"/>
            <a:ext cx="3485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ea typeface="Helvetica Neue Light" panose="02000403000000020004" pitchFamily="2" charset="0"/>
              </a:rPr>
              <a:t>Trained 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C95D88-F009-8517-9EF6-24802933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22" y="3677167"/>
            <a:ext cx="573259" cy="5602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3FF9DA-E4EE-6D3F-8CDE-56D6D5F2ED74}"/>
              </a:ext>
            </a:extLst>
          </p:cNvPr>
          <p:cNvSpPr txBox="1"/>
          <p:nvPr/>
        </p:nvSpPr>
        <p:spPr>
          <a:xfrm>
            <a:off x="563383" y="2808443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Instance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C2FEACF-5386-DF4B-D2C4-A0384CFCE3D2}"/>
              </a:ext>
            </a:extLst>
          </p:cNvPr>
          <p:cNvSpPr/>
          <p:nvPr/>
        </p:nvSpPr>
        <p:spPr>
          <a:xfrm>
            <a:off x="7134986" y="3544162"/>
            <a:ext cx="2270935" cy="7447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>
                <a:solidFill>
                  <a:schemeClr val="tx1"/>
                </a:solidFill>
                <a:ea typeface="Helvetica Neue Light" panose="02000403000000020004" pitchFamily="2" charset="0"/>
              </a:rPr>
              <a:t>Classification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D25CC9-A492-E6EC-1911-B3C6E5C8A336}"/>
              </a:ext>
            </a:extLst>
          </p:cNvPr>
          <p:cNvSpPr txBox="1"/>
          <p:nvPr/>
        </p:nvSpPr>
        <p:spPr>
          <a:xfrm>
            <a:off x="10248242" y="3685701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 Apple 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4C9FD6-0E5F-477D-DD1F-086A1646281A}"/>
              </a:ext>
            </a:extLst>
          </p:cNvPr>
          <p:cNvSpPr txBox="1"/>
          <p:nvPr/>
        </p:nvSpPr>
        <p:spPr>
          <a:xfrm>
            <a:off x="9677156" y="2775063"/>
            <a:ext cx="2448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Model’s Prediction</a:t>
            </a:r>
          </a:p>
        </p:txBody>
      </p:sp>
      <p:pic>
        <p:nvPicPr>
          <p:cNvPr id="37" name="Graphic 36" descr="Line arrow: Straight">
            <a:extLst>
              <a:ext uri="{FF2B5EF4-FFF2-40B4-BE49-F238E27FC236}">
                <a16:creationId xmlns:a16="http://schemas.microsoft.com/office/drawing/2014/main" id="{EAC86456-D05F-8B6F-F2AE-44A4001F71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118986" y="3859821"/>
            <a:ext cx="421401" cy="360420"/>
          </a:xfrm>
          <a:prstGeom prst="rect">
            <a:avLst/>
          </a:prstGeom>
        </p:spPr>
      </p:pic>
      <p:pic>
        <p:nvPicPr>
          <p:cNvPr id="38" name="Graphic 37" descr="Line arrow: Straight">
            <a:extLst>
              <a:ext uri="{FF2B5EF4-FFF2-40B4-BE49-F238E27FC236}">
                <a16:creationId xmlns:a16="http://schemas.microsoft.com/office/drawing/2014/main" id="{8955F09A-FF1D-7503-3065-A785C432A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564721" y="3736323"/>
            <a:ext cx="421401" cy="360420"/>
          </a:xfrm>
          <a:prstGeom prst="rect">
            <a:avLst/>
          </a:prstGeom>
        </p:spPr>
      </p:pic>
      <p:pic>
        <p:nvPicPr>
          <p:cNvPr id="39" name="Graphic 38" descr="Line arrow: Straight">
            <a:extLst>
              <a:ext uri="{FF2B5EF4-FFF2-40B4-BE49-F238E27FC236}">
                <a16:creationId xmlns:a16="http://schemas.microsoft.com/office/drawing/2014/main" id="{FFB08DBB-7FFA-8259-B351-AF7399C6D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651614" y="3736323"/>
            <a:ext cx="421401" cy="3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08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 non-visible alteration of an image that causes the neural network to misclassify the image</a:t>
            </a:r>
          </a:p>
          <a:p>
            <a:endParaRPr lang="en-AU" sz="2400" dirty="0"/>
          </a:p>
        </p:txBody>
      </p:sp>
      <p:pic>
        <p:nvPicPr>
          <p:cNvPr id="5" name="Picture 4" descr="A picture containing text, mammal, screenshot&#10;&#10;Description automatically generated">
            <a:extLst>
              <a:ext uri="{FF2B5EF4-FFF2-40B4-BE49-F238E27FC236}">
                <a16:creationId xmlns:a16="http://schemas.microsoft.com/office/drawing/2014/main" id="{D9F28497-FD2E-B93E-BA85-E0933F56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37" y="2765163"/>
            <a:ext cx="9382478" cy="3719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49E62-CBC5-512C-30D5-69BC350B983C}"/>
              </a:ext>
            </a:extLst>
          </p:cNvPr>
          <p:cNvSpPr txBox="1"/>
          <p:nvPr/>
        </p:nvSpPr>
        <p:spPr>
          <a:xfrm>
            <a:off x="10812979" y="6235591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8334431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34171</TotalTime>
  <Words>2078</Words>
  <Application>Microsoft Macintosh PowerPoint</Application>
  <PresentationFormat>Widescreen</PresentationFormat>
  <Paragraphs>291</Paragraphs>
  <Slides>40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Arial</vt:lpstr>
      <vt:lpstr>Calibri</vt:lpstr>
      <vt:lpstr>Georgia Pro Cond Light</vt:lpstr>
      <vt:lpstr>Helvetica Neue Light</vt:lpstr>
      <vt:lpstr>Speak Pro</vt:lpstr>
      <vt:lpstr>Wingdings 2</vt:lpstr>
      <vt:lpstr>SlateVTI</vt:lpstr>
      <vt:lpstr>CITS1003 Introduction to Cybersecurity [9]  Practical Applications of  AI in Cybersecurity</vt:lpstr>
      <vt:lpstr>AI in Cybersecurity: Overview</vt:lpstr>
      <vt:lpstr>Artificial Intelligence? Machine Learning?</vt:lpstr>
      <vt:lpstr>Artificial Intelligence? Machine Learning?</vt:lpstr>
      <vt:lpstr>Artificial Intelligence? Machine Learning?</vt:lpstr>
      <vt:lpstr>Machine Learning Pipeline: Training</vt:lpstr>
      <vt:lpstr>Machine Learning Pipeline: Training</vt:lpstr>
      <vt:lpstr>Machine Learning Pipeline: Predictions</vt:lpstr>
      <vt:lpstr>Adversarial Attacks</vt:lpstr>
      <vt:lpstr>Adversarial Attacks</vt:lpstr>
      <vt:lpstr>Adversarial Attacks</vt:lpstr>
      <vt:lpstr>Adversarial Attacks: Physical Attacks</vt:lpstr>
      <vt:lpstr>Adversarial Attacks: Physical Attacks</vt:lpstr>
      <vt:lpstr>Adversarial Attacks: Physical Attacks</vt:lpstr>
      <vt:lpstr>Adversarial Attacks: Physical Attacks</vt:lpstr>
      <vt:lpstr>Adversarial Attacks: Why is AI Susceptible?</vt:lpstr>
      <vt:lpstr>Adversarial Attacks: Why is AI Susceptible?</vt:lpstr>
      <vt:lpstr>Adversarial Attacks: Why is AI Susceptible?</vt:lpstr>
      <vt:lpstr>Adversarial Attacks</vt:lpstr>
      <vt:lpstr>Adversarial Attacks</vt:lpstr>
      <vt:lpstr>Adversarial Attacks</vt:lpstr>
      <vt:lpstr>Adversarial Attacks</vt:lpstr>
      <vt:lpstr>Adversarial Attacks</vt:lpstr>
      <vt:lpstr>Deepfakes</vt:lpstr>
      <vt:lpstr>Deepfakes: Speech Synthesis</vt:lpstr>
      <vt:lpstr>Deepfakes: Speech Synthesis</vt:lpstr>
      <vt:lpstr>Deepfakes: Speech Synthesis</vt:lpstr>
      <vt:lpstr>Deepfakes</vt:lpstr>
      <vt:lpstr>Deepfakes</vt:lpstr>
      <vt:lpstr>Deepfakes: Images &amp; Videos</vt:lpstr>
      <vt:lpstr>Deepfakes: Detection</vt:lpstr>
      <vt:lpstr>Deepfakes: Detection</vt:lpstr>
      <vt:lpstr>Deepfakes: Detection</vt:lpstr>
      <vt:lpstr>ChatGPT: Prompt Injections</vt:lpstr>
      <vt:lpstr>ChatGPT: Prompt Injections</vt:lpstr>
      <vt:lpstr>ChatGPT: Prompt Injections</vt:lpstr>
      <vt:lpstr>ChatGPT: Prompt Injections</vt:lpstr>
      <vt:lpstr>AI: Ethics and Implications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Huynh, Larry (Data61, Marsfield)</cp:lastModifiedBy>
  <cp:revision>432</cp:revision>
  <dcterms:created xsi:type="dcterms:W3CDTF">2020-01-13T04:26:47Z</dcterms:created>
  <dcterms:modified xsi:type="dcterms:W3CDTF">2024-04-29T04:48:57Z</dcterms:modified>
</cp:coreProperties>
</file>